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autoCompressPictures="0">
  <p:sldMasterIdLst>
    <p:sldMasterId id="2147483661" r:id="rId1"/>
  </p:sldMasterIdLst>
  <p:notesMasterIdLst>
    <p:notesMasterId r:id="rId9"/>
  </p:notesMasterIdLst>
  <p:handoutMasterIdLst>
    <p:handoutMasterId r:id="rId10"/>
  </p:handoutMasterIdLst>
  <p:sldIdLst>
    <p:sldId id="275" r:id="rId2"/>
    <p:sldId id="277" r:id="rId3"/>
    <p:sldId id="278" r:id="rId4"/>
    <p:sldId id="279" r:id="rId5"/>
    <p:sldId id="280" r:id="rId6"/>
    <p:sldId id="281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Keskmine laad 2 – rõhk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Keskmine laa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Hele laad 2 – rõhk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C4C06-8EBE-4A12-99B4-97AAF5B31D82}" type="datetimeFigureOut">
              <a:rPr lang="et-EE" smtClean="0"/>
              <a:t>22.11.2018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93177-1719-48F5-9779-DF6DC794A02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92547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35D66-8014-41FC-9AEC-3E61D0041344}" type="datetimeFigureOut">
              <a:rPr lang="et-EE" smtClean="0"/>
              <a:t>22.11.2018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45E1A-FA3E-4E70-A121-4A233712FBC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1853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36000"/>
            <a:ext cx="9141619" cy="540000"/>
          </a:xfrm>
          <a:prstGeom prst="rect">
            <a:avLst/>
          </a:prstGeom>
          <a:solidFill>
            <a:srgbClr val="006E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9700" y="2448000"/>
            <a:ext cx="7200000" cy="1800000"/>
          </a:xfrm>
          <a:ln cap="flat">
            <a:noFill/>
          </a:ln>
        </p:spPr>
        <p:txBody>
          <a:bodyPr lIns="0" tIns="165600" rIns="0" bIns="0" anchor="t" anchorCtr="0">
            <a:noAutofit/>
          </a:bodyPr>
          <a:lstStyle>
            <a:lvl1pPr algn="l">
              <a:lnSpc>
                <a:spcPct val="85000"/>
              </a:lnSpc>
              <a:defRPr sz="5700" spc="-50" baseline="0">
                <a:solidFill>
                  <a:schemeClr val="tx1"/>
                </a:solidFill>
              </a:defRPr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6" name="Teksti kohatäide 5"/>
          <p:cNvSpPr>
            <a:spLocks noGrp="1"/>
          </p:cNvSpPr>
          <p:nvPr>
            <p:ph type="body" sz="quarter" idx="11" hasCustomPrompt="1"/>
          </p:nvPr>
        </p:nvSpPr>
        <p:spPr>
          <a:xfrm>
            <a:off x="1295400" y="4772025"/>
            <a:ext cx="7200900" cy="466725"/>
          </a:xfrm>
        </p:spPr>
        <p:txBody>
          <a:bodyPr wrap="none">
            <a:noAutofit/>
          </a:bodyPr>
          <a:lstStyle>
            <a:lvl1pPr marL="0" indent="0">
              <a:lnSpc>
                <a:spcPct val="100000"/>
              </a:lnSpc>
              <a:buNone/>
              <a:defRPr sz="2400"/>
            </a:lvl1pPr>
            <a:lvl2pPr marL="198918" indent="0">
              <a:buNone/>
              <a:defRPr sz="2600"/>
            </a:lvl2pPr>
            <a:lvl3pPr marL="381798" indent="0">
              <a:buNone/>
              <a:defRPr sz="2600"/>
            </a:lvl3pPr>
            <a:lvl4pPr marL="564678" indent="0">
              <a:buNone/>
              <a:defRPr sz="2600"/>
            </a:lvl4pPr>
            <a:lvl5pPr marL="747558" indent="0">
              <a:buNone/>
              <a:defRPr sz="2600"/>
            </a:lvl5pPr>
          </a:lstStyle>
          <a:p>
            <a:pPr lvl="0"/>
            <a:r>
              <a:rPr lang="et-EE" dirty="0" smtClean="0"/>
              <a:t>asutuse nimetus / ametinimetus</a:t>
            </a:r>
          </a:p>
        </p:txBody>
      </p:sp>
      <p:sp>
        <p:nvSpPr>
          <p:cNvPr id="9" name="Teksti kohatäide 8"/>
          <p:cNvSpPr>
            <a:spLocks noGrp="1"/>
          </p:cNvSpPr>
          <p:nvPr>
            <p:ph type="body" sz="quarter" idx="12" hasCustomPrompt="1"/>
          </p:nvPr>
        </p:nvSpPr>
        <p:spPr>
          <a:xfrm>
            <a:off x="1285875" y="4391026"/>
            <a:ext cx="7200900" cy="476250"/>
          </a:xfrm>
        </p:spPr>
        <p:txBody>
          <a:bodyPr wrap="none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2600" b="1"/>
            </a:lvl1pPr>
            <a:lvl2pPr marL="198918" indent="0">
              <a:buNone/>
              <a:defRPr/>
            </a:lvl2pPr>
            <a:lvl3pPr marL="381798" indent="0">
              <a:buNone/>
              <a:defRPr/>
            </a:lvl3pPr>
            <a:lvl4pPr marL="564678" indent="0">
              <a:buNone/>
              <a:defRPr/>
            </a:lvl4pPr>
            <a:lvl5pPr marL="747558" indent="0">
              <a:buFontTx/>
              <a:buNone/>
              <a:defRPr/>
            </a:lvl5pPr>
          </a:lstStyle>
          <a:p>
            <a:pPr lvl="0"/>
            <a:r>
              <a:rPr lang="et-EE" dirty="0" smtClean="0"/>
              <a:t>Eesnimi Perenimi</a:t>
            </a:r>
          </a:p>
        </p:txBody>
      </p:sp>
      <p:pic>
        <p:nvPicPr>
          <p:cNvPr id="4" name="Pil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98" y="215998"/>
            <a:ext cx="3465001" cy="1386000"/>
          </a:xfrm>
          <a:prstGeom prst="rect">
            <a:avLst/>
          </a:prstGeom>
        </p:spPr>
      </p:pic>
      <p:sp>
        <p:nvSpPr>
          <p:cNvPr id="5" name="Teksti kohatäide 4"/>
          <p:cNvSpPr>
            <a:spLocks noGrp="1"/>
          </p:cNvSpPr>
          <p:nvPr>
            <p:ph type="body" sz="quarter" idx="13" hasCustomPrompt="1"/>
          </p:nvPr>
        </p:nvSpPr>
        <p:spPr>
          <a:xfrm>
            <a:off x="1295400" y="5305425"/>
            <a:ext cx="3276600" cy="3429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/>
            </a:lvl1pPr>
            <a:lvl2pPr marL="198918" indent="0">
              <a:buNone/>
              <a:defRPr/>
            </a:lvl2pPr>
            <a:lvl3pPr marL="381798" indent="0">
              <a:buNone/>
              <a:defRPr/>
            </a:lvl3pPr>
            <a:lvl4pPr marL="564678" indent="0">
              <a:buNone/>
              <a:defRPr/>
            </a:lvl4pPr>
          </a:lstStyle>
          <a:p>
            <a:pPr lvl="0"/>
            <a:r>
              <a:rPr lang="et-EE" dirty="0" smtClean="0"/>
              <a:t>Kuupäev</a:t>
            </a:r>
          </a:p>
        </p:txBody>
      </p:sp>
    </p:spTree>
    <p:extLst>
      <p:ext uri="{BB962C8B-B14F-4D97-AF65-F5344CB8AC3E}">
        <p14:creationId xmlns:p14="http://schemas.microsoft.com/office/powerpoint/2010/main" val="381668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27833"/>
            <a:ext cx="9141619" cy="1993084"/>
          </a:xfrm>
          <a:prstGeom prst="rect">
            <a:avLst/>
          </a:prstGeom>
          <a:solidFill>
            <a:srgbClr val="006E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5D011-D13E-42B3-ADC8-AD6C138A065C}" type="datetime1">
              <a:rPr lang="et-EE" smtClean="0"/>
              <a:t>22.11.2018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Konsfwc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54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1BD9-0200-4D62-8588-53B5EF510AA4}" type="datetime1">
              <a:rPr lang="et-EE" smtClean="0"/>
              <a:t>22.11.2018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Konsfwc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9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1619" cy="540000"/>
          </a:xfrm>
          <a:prstGeom prst="rect">
            <a:avLst/>
          </a:prstGeom>
          <a:solidFill>
            <a:srgbClr val="006E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E3E8-A75A-4F52-8A52-0A8342638F1B}" type="datetime1">
              <a:rPr lang="et-EE" smtClean="0"/>
              <a:t>22.11.2018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Konsfwc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646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000" y="252000"/>
            <a:ext cx="7545600" cy="1080000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000" y="1692000"/>
            <a:ext cx="7543801" cy="4572000"/>
          </a:xfrm>
        </p:spPr>
        <p:txBody>
          <a:bodyPr/>
          <a:lstStyle>
            <a:lvl2pPr>
              <a:buSzPct val="50000"/>
              <a:defRPr/>
            </a:lvl2pPr>
            <a:lvl3pPr>
              <a:buSzPct val="50000"/>
              <a:defRPr/>
            </a:lvl3pPr>
            <a:lvl4pPr>
              <a:buSzPct val="50000"/>
              <a:defRPr/>
            </a:lvl4pPr>
            <a:lvl5pPr>
              <a:buSzPct val="50000"/>
              <a:defRPr/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E376-CDFC-4F7F-8562-AA81DA65FA83}" type="datetime1">
              <a:rPr lang="et-EE" smtClean="0"/>
              <a:t>22.11.2018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Konsfwc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706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än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" y="6336000"/>
            <a:ext cx="9141619" cy="540000"/>
          </a:xfrm>
          <a:prstGeom prst="rect">
            <a:avLst/>
          </a:prstGeom>
          <a:solidFill>
            <a:srgbClr val="006E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ksti kohatäide 11"/>
          <p:cNvSpPr>
            <a:spLocks noGrp="1" noChangeAspect="1"/>
          </p:cNvSpPr>
          <p:nvPr>
            <p:ph type="body" sz="quarter" idx="12" hasCustomPrompt="1"/>
          </p:nvPr>
        </p:nvSpPr>
        <p:spPr>
          <a:xfrm>
            <a:off x="1322625" y="3428998"/>
            <a:ext cx="6480000" cy="1188000"/>
          </a:xfrm>
        </p:spPr>
        <p:txBody>
          <a:bodyPr wrap="none">
            <a:noAutofit/>
          </a:bodyPr>
          <a:lstStyle>
            <a:lvl1pPr marL="0" indent="-288000" algn="ctr">
              <a:lnSpc>
                <a:spcPct val="80000"/>
              </a:lnSpc>
              <a:buFontTx/>
              <a:buNone/>
              <a:defRPr sz="2400"/>
            </a:lvl1pPr>
          </a:lstStyle>
          <a:p>
            <a:pPr lvl="0"/>
            <a:r>
              <a:rPr lang="et-EE" dirty="0" smtClean="0"/>
              <a:t>Eesnimi Perenimi</a:t>
            </a:r>
            <a:br>
              <a:rPr lang="et-EE" dirty="0" smtClean="0"/>
            </a:br>
            <a:r>
              <a:rPr lang="et-EE" dirty="0" smtClean="0"/>
              <a:t>eesnimi.perenimi@konkurentsiamet.ee</a:t>
            </a:r>
          </a:p>
          <a:p>
            <a:pPr lvl="0"/>
            <a:endParaRPr lang="et-EE" dirty="0" smtClean="0"/>
          </a:p>
        </p:txBody>
      </p:sp>
      <p:sp>
        <p:nvSpPr>
          <p:cNvPr id="17" name="Teksti kohatäide 16"/>
          <p:cNvSpPr>
            <a:spLocks noGrp="1"/>
          </p:cNvSpPr>
          <p:nvPr>
            <p:ph type="body" sz="quarter" idx="13" hasCustomPrompt="1"/>
          </p:nvPr>
        </p:nvSpPr>
        <p:spPr>
          <a:xfrm>
            <a:off x="1322625" y="2303463"/>
            <a:ext cx="6480000" cy="93600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5400"/>
            </a:lvl1pPr>
          </a:lstStyle>
          <a:p>
            <a:pPr lvl="0"/>
            <a:r>
              <a:rPr lang="et-EE" dirty="0" smtClean="0"/>
              <a:t>Sisesta tänusõnad</a:t>
            </a:r>
          </a:p>
        </p:txBody>
      </p:sp>
      <p:pic>
        <p:nvPicPr>
          <p:cNvPr id="6" name="Pil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98" y="215998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336000"/>
            <a:ext cx="9141619" cy="540000"/>
          </a:xfrm>
          <a:prstGeom prst="rect">
            <a:avLst/>
          </a:prstGeom>
          <a:solidFill>
            <a:srgbClr val="006E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rgbClr val="006EB5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1230-DEC6-482B-BCA5-7C44F17384FE}" type="datetime1">
              <a:rPr lang="et-EE" smtClean="0"/>
              <a:t>22.11.2018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Konsfwc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29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4000" y="1692000"/>
            <a:ext cx="3703320" cy="4533871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691999"/>
            <a:ext cx="3703320" cy="4533871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1D9D-3CB5-4484-82E3-9D16F5505681}" type="datetime1">
              <a:rPr lang="et-EE" smtClean="0"/>
              <a:t>22.11.2018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Konsfwc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64000" y="252000"/>
            <a:ext cx="7545600" cy="1080000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32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692000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rgbClr val="006EB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425148"/>
            <a:ext cx="3703320" cy="3824577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692000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rgbClr val="006EB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425148"/>
            <a:ext cx="3703320" cy="3808675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B97B-4C4B-4A84-AED9-7E9545E8883F}" type="datetime1">
              <a:rPr lang="et-EE" smtClean="0"/>
              <a:t>22.11.2018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Konsfwc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64000" y="252000"/>
            <a:ext cx="7545600" cy="1080000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93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000" y="252000"/>
            <a:ext cx="7524000" cy="1080000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34F4B-0E8D-4D49-BAC4-EF5D2737F284}" type="datetime1">
              <a:rPr lang="et-EE" smtClean="0"/>
              <a:t>22.11.2018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Konsfwc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461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336000"/>
            <a:ext cx="9141619" cy="540000"/>
          </a:xfrm>
          <a:prstGeom prst="rect">
            <a:avLst/>
          </a:prstGeom>
          <a:solidFill>
            <a:srgbClr val="006E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1AB2-43BF-4BFA-8A6A-D8BC6D3DF071}" type="datetime1">
              <a:rPr lang="et-EE" smtClean="0"/>
              <a:t>22.11.2018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Konsfwc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665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rgbClr val="006E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373F1A9-77D6-43D3-8E03-28A2EE4B6175}" type="datetime1">
              <a:rPr lang="et-EE" smtClean="0"/>
              <a:t>22.11.2018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Konsfwc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315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336000"/>
            <a:ext cx="9144001" cy="540000"/>
          </a:xfrm>
          <a:prstGeom prst="rect">
            <a:avLst/>
          </a:prstGeom>
          <a:solidFill>
            <a:srgbClr val="006E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4000" y="252000"/>
            <a:ext cx="7524000" cy="108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t-EE" dirty="0" smtClean="0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000" y="1692000"/>
            <a:ext cx="7524000" cy="4572000"/>
          </a:xfrm>
          <a:prstGeom prst="rect">
            <a:avLst/>
          </a:prstGeom>
          <a:noFill/>
          <a:ln>
            <a:noFill/>
          </a:ln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t-EE" dirty="0" smtClean="0"/>
              <a:t>Muutke teksti laade</a:t>
            </a:r>
          </a:p>
          <a:p>
            <a:pPr lvl="1"/>
            <a:r>
              <a:rPr lang="et-EE" dirty="0" smtClean="0"/>
              <a:t>Teine tase</a:t>
            </a:r>
          </a:p>
          <a:p>
            <a:pPr lvl="2"/>
            <a:r>
              <a:rPr lang="et-EE" dirty="0" smtClean="0"/>
              <a:t>Kolmas tase</a:t>
            </a:r>
          </a:p>
          <a:p>
            <a:pPr lvl="3"/>
            <a:r>
              <a:rPr lang="et-EE" dirty="0" smtClean="0"/>
              <a:t>Neljas tase</a:t>
            </a:r>
          </a:p>
          <a:p>
            <a:pPr lvl="4"/>
            <a:r>
              <a:rPr lang="et-EE" dirty="0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751F0C5-C11B-4DBD-A64B-541997E829FD}" type="datetime1">
              <a:rPr lang="et-EE" smtClean="0"/>
              <a:t>22.11.2018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Konsfwc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5898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75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86918" indent="-28800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rgbClr val="006EB5"/>
        </a:buClr>
        <a:buSzPct val="50000"/>
        <a:buFont typeface="Microsoft YaHei" panose="020B0503020204020204" pitchFamily="34" charset="-122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669798" indent="-28800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rgbClr val="006EB5"/>
        </a:buClr>
        <a:buSzPct val="50000"/>
        <a:buFont typeface="Microsoft YaHei" panose="020B0503020204020204" pitchFamily="34" charset="-122"/>
        <a:buChar char="●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52678" indent="-28800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rgbClr val="006EB5"/>
        </a:buClr>
        <a:buSzPct val="50000"/>
        <a:buFont typeface="Microsoft YaHei" panose="020B0503020204020204" pitchFamily="34" charset="-122"/>
        <a:buChar char="●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1035558" indent="-28800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rgbClr val="006EB5"/>
        </a:buClr>
        <a:buSzPct val="50000"/>
        <a:buFont typeface="Microsoft YaHei" panose="020B0503020204020204" pitchFamily="34" charset="-122"/>
        <a:buChar char="●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Apteegisektori tulevik ja konkurents</a:t>
            </a:r>
            <a:endParaRPr lang="et-EE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t-EE" dirty="0" smtClean="0"/>
              <a:t>Konkurentsiamet</a:t>
            </a:r>
            <a:endParaRPr lang="et-EE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t-EE" dirty="0" smtClean="0"/>
              <a:t>Juhan Põldroos</a:t>
            </a:r>
            <a:endParaRPr lang="et-EE" dirty="0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dirty="0" smtClean="0"/>
              <a:t>23.11.18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9957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Ajalugu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t-EE" dirty="0" smtClean="0"/>
              <a:t>09.12.2013 – Riigikohus tühistas varasemad apteekide </a:t>
            </a:r>
            <a:r>
              <a:rPr lang="et-EE" dirty="0" smtClean="0"/>
              <a:t>asutamispiirangud.</a:t>
            </a:r>
            <a:endParaRPr lang="et-EE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t-EE" dirty="0"/>
              <a:t>01.07.2014 ja 20.03.2015 </a:t>
            </a:r>
            <a:r>
              <a:rPr lang="et-EE" dirty="0" smtClean="0"/>
              <a:t>jõustunud ravimiseaduse muudatustega lisati seadusesse </a:t>
            </a:r>
            <a:r>
              <a:rPr lang="et-EE" dirty="0"/>
              <a:t>kombinatsioon kahest </a:t>
            </a:r>
            <a:r>
              <a:rPr lang="et-EE" dirty="0" smtClean="0"/>
              <a:t>uuest piirangust</a:t>
            </a:r>
            <a:r>
              <a:rPr lang="et-EE" dirty="0"/>
              <a:t>, mille </a:t>
            </a:r>
            <a:r>
              <a:rPr lang="et-EE" dirty="0" smtClean="0"/>
              <a:t>kohaselt.</a:t>
            </a:r>
            <a:endParaRPr lang="et-EE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t-EE" dirty="0"/>
              <a:t>ravimite hulgimüüjatega seotud ettevõtjatel ei ole võimalik apteeke </a:t>
            </a:r>
            <a:r>
              <a:rPr lang="et-EE" dirty="0" smtClean="0"/>
              <a:t>asutada ning</a:t>
            </a:r>
            <a:endParaRPr lang="et-EE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t-EE" dirty="0" smtClean="0"/>
              <a:t>saavad </a:t>
            </a:r>
            <a:r>
              <a:rPr lang="et-EE" dirty="0"/>
              <a:t>apteekide enamusosanikuks olla vaid </a:t>
            </a:r>
            <a:r>
              <a:rPr lang="et-EE" dirty="0" smtClean="0"/>
              <a:t>proviisorid.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t-EE" dirty="0" smtClean="0"/>
              <a:t>Üleminekuperiood kestab kuni 01.04.2020 (veel 16 kuud</a:t>
            </a:r>
            <a:r>
              <a:rPr lang="et-EE" dirty="0" smtClean="0"/>
              <a:t>!).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44881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Milleks uued piirangud?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t-EE" dirty="0" smtClean="0"/>
              <a:t>Proviisoromaniku nõude eelnõu seletuskirjast: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t-EE" sz="2200" dirty="0"/>
              <a:t>A</a:t>
            </a:r>
            <a:r>
              <a:rPr lang="et-EE" sz="2200" dirty="0" smtClean="0"/>
              <a:t>pteekri sõltumatus tõstab </a:t>
            </a:r>
            <a:r>
              <a:rPr lang="et-EE" sz="2200" dirty="0"/>
              <a:t>apteegiteenuse </a:t>
            </a:r>
            <a:r>
              <a:rPr lang="et-EE" sz="2200" dirty="0" smtClean="0"/>
              <a:t>kvaliteeti.</a:t>
            </a:r>
            <a:endParaRPr lang="et-EE" sz="22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t-EE" sz="2200" dirty="0" smtClean="0"/>
              <a:t>Omandipiirang takistab kõrge nõudlusega piirkondades </a:t>
            </a:r>
            <a:r>
              <a:rPr lang="et-EE" sz="2200" dirty="0"/>
              <a:t>(enamasti linnades) apteekide </a:t>
            </a:r>
            <a:r>
              <a:rPr lang="et-EE" sz="2200" dirty="0" smtClean="0"/>
              <a:t>liigset kuhjumist ja vähendab </a:t>
            </a:r>
            <a:r>
              <a:rPr lang="et-EE" sz="2200" dirty="0" err="1" smtClean="0"/>
              <a:t>üleinvesteerimist</a:t>
            </a:r>
            <a:r>
              <a:rPr lang="et-EE" sz="2200" dirty="0" smtClean="0"/>
              <a:t> </a:t>
            </a:r>
            <a:r>
              <a:rPr lang="et-EE" sz="2200" dirty="0"/>
              <a:t>linnades pelgalt turuosa </a:t>
            </a:r>
            <a:r>
              <a:rPr lang="et-EE" sz="2200" dirty="0" smtClean="0"/>
              <a:t>võitmiseks.</a:t>
            </a:r>
          </a:p>
          <a:p>
            <a:pPr marL="0" indent="0" algn="just">
              <a:buNone/>
            </a:pPr>
            <a:r>
              <a:rPr lang="et-EE" dirty="0" smtClean="0"/>
              <a:t>Vertikaalse integratsiooni keelu eelnõu </a:t>
            </a:r>
            <a:r>
              <a:rPr lang="et-EE" dirty="0" smtClean="0"/>
              <a:t>seletuskirjast.</a:t>
            </a:r>
            <a:endParaRPr lang="et-EE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t-EE" sz="2000" dirty="0" smtClean="0"/>
              <a:t>Ravimite </a:t>
            </a:r>
            <a:r>
              <a:rPr lang="et-EE" sz="2000" dirty="0"/>
              <a:t>hulgimüüjate ja </a:t>
            </a:r>
            <a:r>
              <a:rPr lang="et-EE" sz="2000" dirty="0" err="1"/>
              <a:t>üldapteekide</a:t>
            </a:r>
            <a:r>
              <a:rPr lang="et-EE" sz="2000" dirty="0"/>
              <a:t> lahususega soovitakse </a:t>
            </a:r>
            <a:r>
              <a:rPr lang="et-EE" sz="2000" dirty="0" smtClean="0"/>
              <a:t>saavutada konkurentsiolukorra </a:t>
            </a:r>
            <a:r>
              <a:rPr lang="et-EE" sz="2000" dirty="0"/>
              <a:t>paranemine ravimite hulgimüügi </a:t>
            </a:r>
            <a:r>
              <a:rPr lang="et-EE" sz="2000" dirty="0" smtClean="0"/>
              <a:t>turul</a:t>
            </a:r>
            <a:r>
              <a:rPr lang="et-EE" sz="2000" dirty="0"/>
              <a:t>. Hulgi- ja jaemüügi vertikaalne eristamine loob iseenesest eeldused intensiivsemaks konkurentsiks hulgimüügitasandil, sest </a:t>
            </a:r>
            <a:r>
              <a:rPr lang="et-EE" sz="2000" dirty="0" err="1"/>
              <a:t>jaemüüjate</a:t>
            </a:r>
            <a:r>
              <a:rPr lang="et-EE" sz="2000" dirty="0"/>
              <a:t> otsused omale varustaja valimisel on senisest </a:t>
            </a:r>
            <a:r>
              <a:rPr lang="et-EE" sz="2000" dirty="0" smtClean="0"/>
              <a:t>sõltumatumad.</a:t>
            </a:r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568384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Uute piirangute praktiline mõju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t-EE" dirty="0" smtClean="0"/>
              <a:t>Umbes 2/3 apteekidest tuleb sunduslikult võõrandada proviisoritele või </a:t>
            </a:r>
            <a:r>
              <a:rPr lang="et-EE" dirty="0" smtClean="0"/>
              <a:t>sulgeda.</a:t>
            </a:r>
            <a:endParaRPr lang="et-EE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t-EE" dirty="0" smtClean="0"/>
              <a:t>Ülimalt intensiivne </a:t>
            </a:r>
            <a:r>
              <a:rPr lang="et-EE" dirty="0" smtClean="0"/>
              <a:t>omandiõiguse riive – õiguslikud vaidlused?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t-EE" dirty="0" smtClean="0"/>
              <a:t>Kas leidub piisavalt proviisoreid, kellel oleks piisavalt kapitali ja valmisolekut ettevõtjaks hakata?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t-EE" dirty="0" smtClean="0"/>
              <a:t>Mis saab apteekidest, mida ei õnnestu proviisoritele võõrandada?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66300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Mõju konkurentsile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t-EE" dirty="0" smtClean="0"/>
              <a:t>Vertikaalselt integreeritud ettevõtjate vaheline konkurents ei pruugi olla </a:t>
            </a:r>
            <a:r>
              <a:rPr lang="et-EE" dirty="0" smtClean="0"/>
              <a:t>vähem intensiivsem.</a:t>
            </a:r>
            <a:endParaRPr lang="et-EE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t-EE" dirty="0" smtClean="0"/>
              <a:t>Vertikaalset eristamist kasutatakse konkurentsi soodustamiseks üldjuhul monopoolsete, mitte konkureerivate turgude </a:t>
            </a:r>
            <a:r>
              <a:rPr lang="et-EE" dirty="0" smtClean="0"/>
              <a:t>puhul.</a:t>
            </a:r>
            <a:endParaRPr lang="et-EE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t-EE" dirty="0" smtClean="0"/>
              <a:t>Vertikaalne eristamine ei pruugi vähendada hulgimüüjate turujõudu – neil tekiks omandipiirangu järgselt palju väikeseid tagasihoidliku läbirääkimisjõuga </a:t>
            </a:r>
            <a:r>
              <a:rPr lang="et-EE" dirty="0" smtClean="0"/>
              <a:t>kliente.</a:t>
            </a:r>
            <a:endParaRPr lang="et-EE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t-EE" dirty="0" smtClean="0"/>
              <a:t>Apteeke saab ketiga </a:t>
            </a:r>
            <a:r>
              <a:rPr lang="et-EE" dirty="0" smtClean="0"/>
              <a:t>sama </a:t>
            </a:r>
            <a:r>
              <a:rPr lang="et-EE" dirty="0" smtClean="0"/>
              <a:t>tõhusalt siduda ka läbi lepinguliste koostöövormide (n frantsiis</a:t>
            </a:r>
            <a:r>
              <a:rPr lang="et-EE" dirty="0" smtClean="0"/>
              <a:t>).</a:t>
            </a:r>
            <a:endParaRPr lang="et-EE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t-EE" dirty="0" smtClean="0"/>
          </a:p>
          <a:p>
            <a:pPr algn="just"/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2119234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Kokkuvõte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t-EE" dirty="0" smtClean="0"/>
              <a:t>01.07.2014 </a:t>
            </a:r>
            <a:r>
              <a:rPr lang="et-EE" dirty="0"/>
              <a:t>ja 20.03.2015 jõustunud piirangud </a:t>
            </a:r>
            <a:r>
              <a:rPr lang="et-EE" dirty="0" smtClean="0"/>
              <a:t>kahjustavad vaba konkurentsi ning pole selge, mis kasu neist avalikkusele tõuseb.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t-EE" dirty="0" smtClean="0"/>
              <a:t>Konkurentsiamet on esitanud apteegireformi kohta mitmeid seisukohti </a:t>
            </a:r>
            <a:r>
              <a:rPr lang="et-EE" dirty="0"/>
              <a:t>ja arvamusi, näiteks http://www.konkurentsiamet.ee/public/Seisukohad_ja_arvamused/Konkurentsiameti_ettepanek_ravimiseaduse_kohta.pdf</a:t>
            </a:r>
          </a:p>
        </p:txBody>
      </p:sp>
    </p:spTree>
    <p:extLst>
      <p:ext uri="{BB962C8B-B14F-4D97-AF65-F5344CB8AC3E}">
        <p14:creationId xmlns:p14="http://schemas.microsoft.com/office/powerpoint/2010/main" val="1059044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Tänan!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t-EE" dirty="0"/>
          </a:p>
          <a:p>
            <a:pPr marL="0" indent="0" algn="just">
              <a:buNone/>
            </a:pPr>
            <a:r>
              <a:rPr lang="et-EE" dirty="0" smtClean="0"/>
              <a:t>Küsimused?</a:t>
            </a:r>
          </a:p>
          <a:p>
            <a:pPr marL="0" indent="0" algn="just">
              <a:buNone/>
            </a:pPr>
            <a:endParaRPr lang="et-EE" dirty="0" smtClean="0"/>
          </a:p>
          <a:p>
            <a:pPr marL="0" indent="0" algn="just">
              <a:buNone/>
            </a:pPr>
            <a:endParaRPr lang="et-EE" dirty="0"/>
          </a:p>
          <a:p>
            <a:pPr marL="0" indent="0" algn="r">
              <a:buNone/>
            </a:pPr>
            <a:r>
              <a:rPr lang="et-EE" dirty="0" smtClean="0"/>
              <a:t>juhan.poldroos@konkurentsiamet.ee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7165797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siooni_p6hi_2">
  <a:themeElements>
    <a:clrScheme name="Konkurentsiamet">
      <a:dk1>
        <a:srgbClr val="000000"/>
      </a:dk1>
      <a:lt1>
        <a:srgbClr val="FFFFFF"/>
      </a:lt1>
      <a:dk2>
        <a:srgbClr val="003087"/>
      </a:dk2>
      <a:lt2>
        <a:srgbClr val="D8D8D8"/>
      </a:lt2>
      <a:accent1>
        <a:srgbClr val="41B6E6"/>
      </a:accent1>
      <a:accent2>
        <a:srgbClr val="003087"/>
      </a:accent2>
      <a:accent3>
        <a:srgbClr val="009CDE"/>
      </a:accent3>
      <a:accent4>
        <a:srgbClr val="90C8E8"/>
      </a:accent4>
      <a:accent5>
        <a:srgbClr val="006EB5"/>
      </a:accent5>
      <a:accent6>
        <a:srgbClr val="041E42"/>
      </a:accent6>
      <a:hlink>
        <a:srgbClr val="006EB5"/>
      </a:hlink>
      <a:folHlink>
        <a:srgbClr val="006EB5"/>
      </a:folHlink>
    </a:clrScheme>
    <a:fontScheme name="Konkurentsiamet">
      <a:majorFont>
        <a:latin typeface="Roboto Condensed"/>
        <a:ea typeface=""/>
        <a:cs typeface=""/>
      </a:majorFont>
      <a:minorFont>
        <a:latin typeface="Roboto Condensed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ket1.pptx" id="{53F5698F-FB19-4F97-A7C9-B02844279A9F}" vid="{7A0E1155-999E-41E6-B63D-FF16ECFA03AB}"/>
    </a:ext>
  </a:extLst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Presentatsioon-1-EST</Template>
  <TotalTime>0</TotalTime>
  <Words>277</Words>
  <Application>Microsoft Office PowerPoint</Application>
  <PresentationFormat>Ekraaniseanss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7</vt:i4>
      </vt:variant>
    </vt:vector>
  </HeadingPairs>
  <TitlesOfParts>
    <vt:vector size="12" baseType="lpstr">
      <vt:lpstr>Microsoft YaHei</vt:lpstr>
      <vt:lpstr>Calibri</vt:lpstr>
      <vt:lpstr>Roboto Condensed</vt:lpstr>
      <vt:lpstr>Wingdings</vt:lpstr>
      <vt:lpstr>Presentatsiooni_p6hi_2</vt:lpstr>
      <vt:lpstr>Apteegisektori tulevik ja konkurents</vt:lpstr>
      <vt:lpstr>Ajalugu </vt:lpstr>
      <vt:lpstr>Milleks uued piirangud? </vt:lpstr>
      <vt:lpstr>Uute piirangute praktiline mõju</vt:lpstr>
      <vt:lpstr>Mõju konkurentsile</vt:lpstr>
      <vt:lpstr>Kokkuvõte</vt:lpstr>
      <vt:lpstr>Tänan!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2018-11-06T12:51:01Z</dcterms:created>
  <dcterms:modified xsi:type="dcterms:W3CDTF">2018-11-22T06:11:07Z</dcterms:modified>
</cp:coreProperties>
</file>