
<file path=[Content_Types].xml><?xml version="1.0" encoding="utf-8"?>
<Types xmlns="http://schemas.openxmlformats.org/package/2006/content-types">
  <Override PartName="/_rels/.rels" ContentType="application/vnd.openxmlformats-package.relationships+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_rels/notesSlide8.xml.rels" ContentType="application/vnd.openxmlformats-package.relationships+xml"/>
  <Override PartName="/ppt/notesSlides/_rels/notesSlide12.xml.rels" ContentType="application/vnd.openxmlformats-package.relationships+xml"/>
  <Override PartName="/ppt/notesSlides/_rels/notesSlide7.xml.rels" ContentType="application/vnd.openxmlformats-package.relationships+xml"/>
  <Override PartName="/ppt/notesSlides/_rels/notesSlide11.xml.rels" ContentType="application/vnd.openxmlformats-package.relationships+xml"/>
  <Override PartName="/ppt/notesSlides/_rels/notesSlide6.xml.rels" ContentType="application/vnd.openxmlformats-package.relationships+xml"/>
  <Override PartName="/ppt/notesSlides/_rels/notesSlide10.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6.xml.rels" ContentType="application/vnd.openxmlformats-package.relationships+xml"/>
  <Override PartName="/ppt/notesSlides/_rels/notesSlide3.xml.rels" ContentType="application/vnd.openxmlformats-package.relationships+xml"/>
  <Override PartName="/ppt/notesSlides/_rels/notesSlide15.xml.rels" ContentType="application/vnd.openxmlformats-package.relationships+xml"/>
  <Override PartName="/ppt/notesSlides/_rels/notesSlide2.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9.xml.rels" ContentType="application/vnd.openxmlformats-package.relationships+xml"/>
  <Override PartName="/ppt/notesSlides/_rels/notesSlide13.xml.rels" ContentType="application/vnd.openxmlformats-package.relationships+xml"/>
  <Override PartName="/ppt/_rels/presentation.xml.rels" ContentType="application/vnd.openxmlformats-package.relationships+xml"/>
  <Override PartName="/ppt/media/image3.wmf" ContentType="image/x-wmf"/>
  <Override PartName="/ppt/media/image16.wmf" ContentType="image/x-wmf"/>
  <Override PartName="/ppt/media/image12.wmf" ContentType="image/x-wmf"/>
  <Override PartName="/ppt/media/image8.wmf" ContentType="image/x-wmf"/>
  <Override PartName="/ppt/media/image4.wmf" ContentType="image/x-wmf"/>
  <Override PartName="/ppt/media/image13.wmf" ContentType="image/x-wmf"/>
  <Override PartName="/ppt/media/image9.wmf" ContentType="image/x-wmf"/>
  <Override PartName="/ppt/media/image5.wmf" ContentType="image/x-wmf"/>
  <Override PartName="/ppt/media/image1.wmf" ContentType="image/x-wmf"/>
  <Override PartName="/ppt/media/image14.wmf" ContentType="image/x-wmf"/>
  <Override PartName="/ppt/media/image10.wmf" ContentType="image/x-wmf"/>
  <Override PartName="/ppt/media/image6.wmf" ContentType="image/x-wmf"/>
  <Override PartName="/ppt/media/image2.wmf" ContentType="image/x-wmf"/>
  <Override PartName="/ppt/media/image15.wmf" ContentType="image/x-wmf"/>
  <Override PartName="/ppt/media/image17.jpeg" ContentType="image/jpeg"/>
  <Override PartName="/ppt/media/image11.wmf" ContentType="image/x-wmf"/>
  <Override PartName="/ppt/media/image7.wmf" ContentType="image/x-wmf"/>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756000" y="5078520"/>
            <a:ext cx="6047640" cy="4811040"/>
          </a:xfrm>
          <a:prstGeom prst="rect">
            <a:avLst/>
          </a:prstGeom>
        </p:spPr>
        <p:txBody>
          <a:bodyPr bIns="0" lIns="0" rIns="0" tIns="0" wrap="none"/>
          <a:p>
            <a:r>
              <a:rPr lang="et-EE"/>
              <a:t>Click to edit the notes format</a:t>
            </a:r>
            <a:endParaRPr/>
          </a:p>
        </p:txBody>
      </p:sp>
      <p:sp>
        <p:nvSpPr>
          <p:cNvPr id="69" name="PlaceHolder 2"/>
          <p:cNvSpPr>
            <a:spLocks noGrp="1"/>
          </p:cNvSpPr>
          <p:nvPr>
            <p:ph type="hdr"/>
          </p:nvPr>
        </p:nvSpPr>
        <p:spPr>
          <a:xfrm>
            <a:off x="0" y="0"/>
            <a:ext cx="3280680" cy="534240"/>
          </a:xfrm>
          <a:prstGeom prst="rect">
            <a:avLst/>
          </a:prstGeom>
        </p:spPr>
        <p:txBody>
          <a:bodyPr bIns="0" lIns="0" rIns="0" tIns="0" wrap="none"/>
          <a:p>
            <a:r>
              <a:rPr lang="et-EE"/>
              <a:t>&lt;header&gt;</a:t>
            </a:r>
            <a:endParaRPr/>
          </a:p>
        </p:txBody>
      </p:sp>
      <p:sp>
        <p:nvSpPr>
          <p:cNvPr id="70" name="PlaceHolder 3"/>
          <p:cNvSpPr>
            <a:spLocks noGrp="1"/>
          </p:cNvSpPr>
          <p:nvPr>
            <p:ph type="dt"/>
          </p:nvPr>
        </p:nvSpPr>
        <p:spPr>
          <a:xfrm>
            <a:off x="4278960" y="0"/>
            <a:ext cx="3280680" cy="534240"/>
          </a:xfrm>
          <a:prstGeom prst="rect">
            <a:avLst/>
          </a:prstGeom>
        </p:spPr>
        <p:txBody>
          <a:bodyPr bIns="0" lIns="0" rIns="0" tIns="0" wrap="none"/>
          <a:p>
            <a:pPr algn="r"/>
            <a:r>
              <a:rPr lang="et-EE"/>
              <a:t>&lt;date/time&gt;</a:t>
            </a:r>
            <a:endParaRPr/>
          </a:p>
        </p:txBody>
      </p:sp>
      <p:sp>
        <p:nvSpPr>
          <p:cNvPr id="71" name="PlaceHolder 4"/>
          <p:cNvSpPr>
            <a:spLocks noGrp="1"/>
          </p:cNvSpPr>
          <p:nvPr>
            <p:ph type="ftr"/>
          </p:nvPr>
        </p:nvSpPr>
        <p:spPr>
          <a:xfrm>
            <a:off x="0" y="10157400"/>
            <a:ext cx="3280680" cy="534240"/>
          </a:xfrm>
          <a:prstGeom prst="rect">
            <a:avLst/>
          </a:prstGeom>
        </p:spPr>
        <p:txBody>
          <a:bodyPr anchor="b" bIns="0" lIns="0" rIns="0" tIns="0" wrap="none"/>
          <a:p>
            <a:r>
              <a:rPr lang="et-EE"/>
              <a:t>&lt;footer&gt;</a:t>
            </a:r>
            <a:endParaRPr/>
          </a:p>
        </p:txBody>
      </p:sp>
      <p:sp>
        <p:nvSpPr>
          <p:cNvPr id="72" name="PlaceHolder 5"/>
          <p:cNvSpPr>
            <a:spLocks noGrp="1"/>
          </p:cNvSpPr>
          <p:nvPr>
            <p:ph type="sldNum"/>
          </p:nvPr>
        </p:nvSpPr>
        <p:spPr>
          <a:xfrm>
            <a:off x="4278960" y="10157400"/>
            <a:ext cx="3280680" cy="534240"/>
          </a:xfrm>
          <a:prstGeom prst="rect">
            <a:avLst/>
          </a:prstGeom>
        </p:spPr>
        <p:txBody>
          <a:bodyPr anchor="b" bIns="0" lIns="0" rIns="0" tIns="0" wrap="none"/>
          <a:p>
            <a:pPr algn="r"/>
            <a:fld id="{50598AC5-B48E-4081-B1E8-D6D04CDDA085}" type="slidenum">
              <a:rPr lang="et-EE"/>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PlaceHolder 1"/>
          <p:cNvSpPr>
            <a:spLocks noGrp="1"/>
          </p:cNvSpPr>
          <p:nvPr>
            <p:ph type="body"/>
          </p:nvPr>
        </p:nvSpPr>
        <p:spPr>
          <a:xfrm>
            <a:off x="0" y="0"/>
            <a:ext cx="11796480" cy="11796480"/>
          </a:xfrm>
          <a:prstGeom prst="rect">
            <a:avLst/>
          </a:prstGeom>
        </p:spPr>
        <p:txBody>
          <a:bodyPr bIns="45000" lIns="90000" rIns="90000" tIns="45000"/>
          <a:p>
            <a:pPr>
              <a:lnSpc>
                <a:spcPct val="100000"/>
              </a:lnSpc>
            </a:pPr>
            <a:r>
              <a:rPr lang="et-EE"/>
              <a:t>Kahjukindlustuse liik, arstide vastutuskindlustusest on räägitud 2011 aastast.</a:t>
            </a:r>
            <a:r>
              <a:rPr lang="et-EE" sz="1200">
                <a:solidFill>
                  <a:srgbClr val="000000"/>
                </a:solidFill>
                <a:latin typeface="+mn-lt"/>
                <a:ea typeface="+mn-ea"/>
              </a:rPr>
              <a:t> Kiire hakkas 2016 , sest Euroopa Komisjon alustas EL piiriülese tervishoiuteenuse direktiivi(2011/24) ülevõtmise sisulise analüüsiga liikmesriikides.</a:t>
            </a:r>
            <a:r>
              <a:rPr lang="et-EE" sz="1200">
                <a:solidFill>
                  <a:srgbClr val="000000"/>
                </a:solidFill>
                <a:latin typeface="+mn-lt"/>
                <a:ea typeface="+mn-ea"/>
              </a:rPr>
              <a:t>	</a:t>
            </a:r>
            <a:endParaRPr/>
          </a:p>
          <a:p>
            <a:pPr>
              <a:lnSpc>
                <a:spcPct val="100000"/>
              </a:lnSpc>
            </a:pPr>
            <a:endParaRPr/>
          </a:p>
        </p:txBody>
      </p:sp>
      <p:sp>
        <p:nvSpPr>
          <p:cNvPr id="141" name="CustomShape 2"/>
          <p:cNvSpPr/>
          <p:nvPr/>
        </p:nvSpPr>
        <p:spPr>
          <a:xfrm>
            <a:off x="0" y="0"/>
            <a:ext cx="11796480" cy="11796480"/>
          </a:xfrm>
          <a:prstGeom prst="rect">
            <a:avLst/>
          </a:prstGeom>
        </p:spPr>
        <p:txBody>
          <a:bodyPr bIns="45000" lIns="90000" rIns="90000" tIns="45000"/>
          <a:p>
            <a:pPr>
              <a:lnSpc>
                <a:spcPct val="100000"/>
              </a:lnSpc>
            </a:pPr>
            <a:fld id="{8680D7B0-2B35-423B-9AF8-793F0419903B}" type="slidenum">
              <a:rPr lang="et-EE">
                <a:solidFill>
                  <a:srgbClr val="000000"/>
                </a:solidFill>
                <a:latin typeface="+mn-lt"/>
                <a:ea typeface="+mn-ea"/>
              </a:rPr>
              <a:t>&lt;number&gt;</a:t>
            </a:fld>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PlaceHolder 1"/>
          <p:cNvSpPr>
            <a:spLocks noGrp="1"/>
          </p:cNvSpPr>
          <p:nvPr>
            <p:ph type="body"/>
          </p:nvPr>
        </p:nvSpPr>
        <p:spPr>
          <a:xfrm>
            <a:off x="0" y="0"/>
            <a:ext cx="11796480" cy="11796480"/>
          </a:xfrm>
          <a:prstGeom prst="rect">
            <a:avLst/>
          </a:prstGeom>
        </p:spPr>
        <p:txBody>
          <a:bodyPr bIns="45000" lIns="90000" rIns="90000" tIns="45000"/>
          <a:p>
            <a:pPr>
              <a:lnSpc>
                <a:spcPct val="100000"/>
              </a:lnSpc>
            </a:pPr>
            <a:r>
              <a:rPr lang="et-EE" sz="1200"/>
              <a:t>Teatud juhtudel on võimalik ka lepinguta teenuse osutamine ja eelkõige saab siin rääkida tahtest olematutest sekkumistest või otsusevõimetutele isikutele nende elu ja tervise huvides kohaldatud vahenditest. Seega tsiviilõiguslik vastutus mistahes kahjujuhtumite korral toimub üldisest VÕS loogikast lähtudes. </a:t>
            </a:r>
            <a:endParaRPr/>
          </a:p>
          <a:p>
            <a:pPr>
              <a:lnSpc>
                <a:spcPct val="100000"/>
              </a:lnSpc>
            </a:pPr>
            <a:endParaRPr/>
          </a:p>
        </p:txBody>
      </p:sp>
      <p:sp>
        <p:nvSpPr>
          <p:cNvPr id="159" name="CustomShape 2"/>
          <p:cNvSpPr/>
          <p:nvPr/>
        </p:nvSpPr>
        <p:spPr>
          <a:xfrm>
            <a:off x="0" y="0"/>
            <a:ext cx="11796480" cy="11796480"/>
          </a:xfrm>
          <a:prstGeom prst="rect">
            <a:avLst/>
          </a:prstGeom>
        </p:spPr>
        <p:txBody>
          <a:bodyPr bIns="45000" lIns="90000" rIns="90000" tIns="45000"/>
          <a:p>
            <a:pPr>
              <a:lnSpc>
                <a:spcPct val="100000"/>
              </a:lnSpc>
            </a:pPr>
            <a:fld id="{F1119373-D4E3-40DD-B52A-C46AA605B148}" type="slidenum">
              <a:rPr lang="et-EE">
                <a:solidFill>
                  <a:srgbClr val="000000"/>
                </a:solidFill>
                <a:latin typeface="+mn-lt"/>
                <a:ea typeface="+mn-ea"/>
              </a:rPr>
              <a:t>&lt;number&gt;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PlaceHolder 1"/>
          <p:cNvSpPr>
            <a:spLocks noGrp="1"/>
          </p:cNvSpPr>
          <p:nvPr>
            <p:ph type="body"/>
          </p:nvPr>
        </p:nvSpPr>
        <p:spPr>
          <a:xfrm>
            <a:off x="0" y="0"/>
            <a:ext cx="11796480" cy="11796480"/>
          </a:xfrm>
          <a:prstGeom prst="rect">
            <a:avLst/>
          </a:prstGeom>
        </p:spPr>
        <p:txBody>
          <a:bodyPr bIns="45000" lIns="90000" rIns="90000" tIns="45000"/>
          <a:p>
            <a:pPr>
              <a:lnSpc>
                <a:spcPct val="100000"/>
              </a:lnSpc>
            </a:pPr>
            <a:r>
              <a:rPr lang="et-EE" sz="1200">
                <a:solidFill>
                  <a:srgbClr val="000000"/>
                </a:solidFill>
                <a:latin typeface="+mn-lt"/>
                <a:ea typeface="+mn-ea"/>
              </a:rPr>
              <a:t>Tõuke praktiliste sammude ette võtmiseks andis Euroopa Parlamendi ja Nõukogu direktiiv(2011/24) patsiendiõiguste kohaldamise kohta piiriüleses tervishoius, mis rakendus liiduüleselt oktoobris 2013. Direktiivi kohaselt on piirilüleste tervishoiuteenuste puhul puhul luua mehhanismid, et tagada sobivad heastamismeetmed ja hüvitis tervishoiuteenustest tuleneva kahju eest. Praktikas on kutsekindlustus osaliselt olemas nii tervishoiutöötajatel (eelkõige arstid) kui ka teenuseosutajatel. Olemasolevad vabatahtlikud kindlustused ei pruugi olla piisava kattega ja vastata kõigile riskidele.  Aastani 2009 alla 100 kaebuse, maks 2013(137), vigu 30, neist arstlikke 25, muud suhtlemise, töökorralduse , dokumenteerimise vajakajäämised.</a:t>
            </a:r>
            <a:r>
              <a:rPr lang="et-EE" sz="1200">
                <a:solidFill>
                  <a:srgbClr val="000000"/>
                </a:solidFill>
                <a:latin typeface="+mn-lt"/>
                <a:ea typeface="+mn-ea"/>
              </a:rPr>
              <a:t>	</a:t>
            </a:r>
            <a:endParaRPr/>
          </a:p>
          <a:p>
            <a:pPr>
              <a:lnSpc>
                <a:spcPct val="100000"/>
              </a:lnSpc>
            </a:pPr>
            <a:r>
              <a:rPr lang="et-EE" sz="1200">
                <a:solidFill>
                  <a:srgbClr val="000000"/>
                </a:solidFill>
                <a:latin typeface="+mn-lt"/>
                <a:ea typeface="+mn-ea"/>
              </a:rPr>
              <a:t>	</a:t>
            </a:r>
            <a:endParaRPr/>
          </a:p>
          <a:p>
            <a:pPr>
              <a:lnSpc>
                <a:spcPct val="100000"/>
              </a:lnSpc>
            </a:pPr>
            <a:endParaRPr/>
          </a:p>
        </p:txBody>
      </p:sp>
      <p:sp>
        <p:nvSpPr>
          <p:cNvPr id="161" name="CustomShape 2"/>
          <p:cNvSpPr/>
          <p:nvPr/>
        </p:nvSpPr>
        <p:spPr>
          <a:xfrm>
            <a:off x="0" y="0"/>
            <a:ext cx="11796480" cy="11796480"/>
          </a:xfrm>
          <a:prstGeom prst="rect">
            <a:avLst/>
          </a:prstGeom>
        </p:spPr>
        <p:txBody>
          <a:bodyPr bIns="45000" lIns="90000" rIns="90000" tIns="45000"/>
          <a:p>
            <a:pPr>
              <a:lnSpc>
                <a:spcPct val="100000"/>
              </a:lnSpc>
            </a:pPr>
            <a:fld id="{A55C0293-D680-4BD8-A546-0B4ADF8F94F7}" type="slidenum">
              <a:rPr lang="et-EE">
                <a:solidFill>
                  <a:srgbClr val="000000"/>
                </a:solidFill>
                <a:latin typeface="+mn-lt"/>
                <a:ea typeface="+mn-ea"/>
              </a:rPr>
              <a:t>&lt;number&gt;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0" y="0"/>
            <a:ext cx="11796480" cy="11796480"/>
          </a:xfrm>
          <a:prstGeom prst="rect">
            <a:avLst/>
          </a:prstGeom>
        </p:spPr>
        <p:txBody>
          <a:bodyPr bIns="45000" lIns="90000" rIns="90000" tIns="45000"/>
          <a:p>
            <a:pPr>
              <a:lnSpc>
                <a:spcPct val="100000"/>
              </a:lnSpc>
            </a:pPr>
            <a:r>
              <a:rPr lang="et-EE"/>
              <a:t>Aprillis koosolek SoM-s.</a:t>
            </a:r>
            <a:r>
              <a:rPr lang="et-EE" sz="1200">
                <a:solidFill>
                  <a:srgbClr val="000000"/>
                </a:solidFill>
                <a:latin typeface="+mn-lt"/>
                <a:ea typeface="+mn-ea"/>
              </a:rPr>
              <a:t> Mittesüüline süsteem on tervishoiuteenuse tarbimise tagajärjel kahju kannatanud isikute õiguste tagamise seisukohast efektiivsem ning samuti hoiab ära tervishoiuteenuse osutajat puudutavad pikaajalised ja kulukad, süü tuvastamisele keskendunud, kohtumenetlused. </a:t>
            </a:r>
            <a:r>
              <a:rPr lang="et-EE" sz="1200">
                <a:solidFill>
                  <a:srgbClr val="000000"/>
                </a:solidFill>
                <a:latin typeface="+mn-lt"/>
                <a:ea typeface="+mn-ea"/>
              </a:rPr>
              <a:t>	</a:t>
            </a:r>
            <a:endParaRPr/>
          </a:p>
          <a:p>
            <a:pPr>
              <a:lnSpc>
                <a:spcPct val="100000"/>
              </a:lnSpc>
            </a:pPr>
            <a:r>
              <a:rPr lang="et-EE" sz="1200">
                <a:solidFill>
                  <a:srgbClr val="000000"/>
                </a:solidFill>
                <a:latin typeface="+mn-lt"/>
                <a:ea typeface="+mn-ea"/>
              </a:rPr>
              <a:t> </a:t>
            </a:r>
            <a:r>
              <a:rPr lang="et-EE" sz="1200">
                <a:solidFill>
                  <a:srgbClr val="000000"/>
                </a:solidFill>
                <a:latin typeface="+mn-lt"/>
                <a:ea typeface="+mn-ea"/>
              </a:rPr>
              <a:t>Vastutuskindlustus peab olema piisava hüvitise suurusega ja kiire menetlusega ning tunduma õiglane, muidu ei toimi. Karistusõiguslik vastutus tahtliku tegevuse korral jääb enesestmõistetavalt alles.</a:t>
            </a:r>
            <a:endParaRPr/>
          </a:p>
        </p:txBody>
      </p:sp>
      <p:sp>
        <p:nvSpPr>
          <p:cNvPr id="163" name="CustomShape 2"/>
          <p:cNvSpPr/>
          <p:nvPr/>
        </p:nvSpPr>
        <p:spPr>
          <a:xfrm>
            <a:off x="0" y="0"/>
            <a:ext cx="11796480" cy="11796480"/>
          </a:xfrm>
          <a:prstGeom prst="rect">
            <a:avLst/>
          </a:prstGeom>
        </p:spPr>
        <p:txBody>
          <a:bodyPr bIns="45000" lIns="90000" rIns="90000" tIns="45000"/>
          <a:p>
            <a:pPr>
              <a:lnSpc>
                <a:spcPct val="100000"/>
              </a:lnSpc>
            </a:pPr>
            <a:fld id="{35B726A6-B1F7-4849-BF75-B292029058A0}" type="slidenum">
              <a:rPr lang="et-EE">
                <a:solidFill>
                  <a:srgbClr val="000000"/>
                </a:solidFill>
                <a:latin typeface="+mn-lt"/>
                <a:ea typeface="+mn-ea"/>
              </a:rPr>
              <a:t>&lt;number&gt;</a:t>
            </a:fld>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0" y="0"/>
            <a:ext cx="11796480" cy="11796480"/>
          </a:xfrm>
          <a:prstGeom prst="rect">
            <a:avLst/>
          </a:prstGeom>
        </p:spPr>
        <p:txBody>
          <a:bodyPr bIns="45000" lIns="90000" rIns="90000" tIns="45000"/>
          <a:p>
            <a:r>
              <a:rPr lang="et-EE"/>
              <a:t>Kaasneb mitmete teiste seaduste muutmine:VÕS, HK seadus, Ravimseadus jne.Vastutuskindlustus peab olema piisava hüvitise suurusega ja kiire menetlusega ning tunduma õiglane, muidu ei toimi. Karistusõiguslik vastutus tahtliku tegevuse korral jääb enesestmõistetavalt alles.</a:t>
            </a:r>
            <a:endParaRPr/>
          </a:p>
        </p:txBody>
      </p:sp>
      <p:sp>
        <p:nvSpPr>
          <p:cNvPr id="165" name="CustomShape 2"/>
          <p:cNvSpPr/>
          <p:nvPr/>
        </p:nvSpPr>
        <p:spPr>
          <a:xfrm>
            <a:off x="0" y="0"/>
            <a:ext cx="11796480" cy="11796480"/>
          </a:xfrm>
          <a:prstGeom prst="rect">
            <a:avLst/>
          </a:prstGeom>
        </p:spPr>
        <p:txBody>
          <a:bodyPr bIns="45000" lIns="90000" rIns="90000" tIns="45000"/>
          <a:p>
            <a:pPr>
              <a:lnSpc>
                <a:spcPct val="100000"/>
              </a:lnSpc>
            </a:pPr>
            <a:fld id="{4D88B091-4A2C-4654-9529-5FA1F570A016}" type="slidenum">
              <a:rPr lang="et-EE">
                <a:solidFill>
                  <a:srgbClr val="000000"/>
                </a:solidFill>
                <a:latin typeface="+mn-lt"/>
                <a:ea typeface="+mn-ea"/>
              </a:rPr>
              <a:t>&lt;number&gt;</a:t>
            </a:fld>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PlaceHolder 1"/>
          <p:cNvSpPr>
            <a:spLocks noGrp="1"/>
          </p:cNvSpPr>
          <p:nvPr>
            <p:ph type="body"/>
          </p:nvPr>
        </p:nvSpPr>
        <p:spPr>
          <a:xfrm>
            <a:off x="0" y="0"/>
            <a:ext cx="11796480" cy="11796480"/>
          </a:xfrm>
          <a:prstGeom prst="rect">
            <a:avLst/>
          </a:prstGeom>
        </p:spPr>
        <p:txBody>
          <a:bodyPr bIns="45000" lIns="90000" rIns="90000" tIns="45000"/>
          <a:p>
            <a:r>
              <a:rPr lang="et-EE"/>
              <a:t>11.Nov 2016 Just min koosolek.Topeltvastutus</a:t>
            </a:r>
            <a:r>
              <a:rPr lang="et-EE" sz="1200">
                <a:solidFill>
                  <a:srgbClr val="000000"/>
                </a:solidFill>
                <a:latin typeface="+mn-lt"/>
                <a:ea typeface="+mn-ea"/>
              </a:rPr>
              <a:t> ei arvesta arstide õigusi ja huve ning muudaks</a:t>
            </a:r>
            <a:endParaRPr/>
          </a:p>
          <a:p>
            <a:r>
              <a:rPr lang="et-EE" sz="1200">
                <a:solidFill>
                  <a:srgbClr val="000000"/>
                </a:solidFill>
                <a:latin typeface="+mn-lt"/>
                <a:ea typeface="+mn-ea"/>
              </a:rPr>
              <a:t>nende olukorra senisest raskemaks. Puudub mõistlik põhjendus,</a:t>
            </a:r>
            <a:endParaRPr/>
          </a:p>
          <a:p>
            <a:r>
              <a:rPr lang="et-EE" sz="1200">
                <a:solidFill>
                  <a:srgbClr val="000000"/>
                </a:solidFill>
                <a:latin typeface="+mn-lt"/>
                <a:ea typeface="+mn-ea"/>
              </a:rPr>
              <a:t>miks peaks töötaja patsiendi ees isiklikult vastutama tervishoiuteenuse osutaja poolt</a:t>
            </a:r>
            <a:endParaRPr/>
          </a:p>
          <a:p>
            <a:r>
              <a:rPr lang="et-EE" sz="1200">
                <a:solidFill>
                  <a:srgbClr val="000000"/>
                </a:solidFill>
                <a:latin typeface="+mn-lt"/>
                <a:ea typeface="+mn-ea"/>
              </a:rPr>
              <a:t>sõlmitud lepingu täitmise eest. Arst saab vastutada oma kutsetegevuse eest, kuid selle</a:t>
            </a:r>
            <a:endParaRPr/>
          </a:p>
          <a:p>
            <a:r>
              <a:rPr lang="et-EE" sz="1200">
                <a:solidFill>
                  <a:srgbClr val="000000"/>
                </a:solidFill>
                <a:latin typeface="+mn-lt"/>
                <a:ea typeface="+mn-ea"/>
              </a:rPr>
              <a:t>vastutuse alused tuleneksid mitte VÕS-st, vaid patsiendikindlustuse seadusest ning</a:t>
            </a:r>
            <a:endParaRPr/>
          </a:p>
          <a:p>
            <a:r>
              <a:rPr lang="et-EE" sz="1200">
                <a:solidFill>
                  <a:srgbClr val="000000"/>
                </a:solidFill>
                <a:latin typeface="+mn-lt"/>
                <a:ea typeface="+mn-ea"/>
              </a:rPr>
              <a:t>muutuks põhimõtteliselt vastutuse alus – süülisuse asemel mittesüülisuse printsiibi</a:t>
            </a:r>
            <a:endParaRPr/>
          </a:p>
          <a:p>
            <a:r>
              <a:rPr lang="et-EE" sz="1200">
                <a:solidFill>
                  <a:srgbClr val="000000"/>
                </a:solidFill>
                <a:latin typeface="+mn-lt"/>
                <a:ea typeface="+mn-ea"/>
              </a:rPr>
              <a:t>kohaldamine. TH teenuse osutaja(arst jne) vastutab tervishoiuteenuse osutamise tagajärjel tekkinud tervisekahju eest</a:t>
            </a:r>
            <a:endParaRPr/>
          </a:p>
          <a:p>
            <a:r>
              <a:rPr lang="et-EE" sz="1200">
                <a:solidFill>
                  <a:srgbClr val="000000"/>
                </a:solidFill>
                <a:latin typeface="+mn-lt"/>
                <a:ea typeface="+mn-ea"/>
              </a:rPr>
              <a:t>patsiendikindlustuse seaduses sätestatud alustel ja ulatuses juhul, kui kahju</a:t>
            </a:r>
            <a:endParaRPr/>
          </a:p>
          <a:p>
            <a:r>
              <a:rPr lang="et-EE" sz="1200">
                <a:solidFill>
                  <a:srgbClr val="000000"/>
                </a:solidFill>
                <a:latin typeface="+mn-lt"/>
                <a:ea typeface="+mn-ea"/>
              </a:rPr>
              <a:t>tekkimine oleks olnud tervishoiuteenuste osutamisel teisiti tegutsemisega</a:t>
            </a:r>
            <a:endParaRPr/>
          </a:p>
          <a:p>
            <a:r>
              <a:rPr lang="et-EE" sz="1200">
                <a:solidFill>
                  <a:srgbClr val="000000"/>
                </a:solidFill>
                <a:latin typeface="+mn-lt"/>
                <a:ea typeface="+mn-ea"/>
              </a:rPr>
              <a:t>tõenäoliselt välditav.</a:t>
            </a:r>
            <a:endParaRPr/>
          </a:p>
        </p:txBody>
      </p:sp>
      <p:sp>
        <p:nvSpPr>
          <p:cNvPr id="167" name="CustomShape 2"/>
          <p:cNvSpPr/>
          <p:nvPr/>
        </p:nvSpPr>
        <p:spPr>
          <a:xfrm>
            <a:off x="0" y="0"/>
            <a:ext cx="11796480" cy="11796480"/>
          </a:xfrm>
          <a:prstGeom prst="rect">
            <a:avLst/>
          </a:prstGeom>
        </p:spPr>
        <p:txBody>
          <a:bodyPr bIns="45000" lIns="90000" rIns="90000" tIns="45000"/>
          <a:p>
            <a:pPr>
              <a:lnSpc>
                <a:spcPct val="100000"/>
              </a:lnSpc>
            </a:pPr>
            <a:fld id="{6B546348-78BE-41C8-B50D-C1986C17D675}" type="slidenum">
              <a:rPr lang="et-EE">
                <a:solidFill>
                  <a:srgbClr val="000000"/>
                </a:solidFill>
                <a:latin typeface="+mn-lt"/>
                <a:ea typeface="+mn-ea"/>
              </a:rPr>
              <a:t>&lt;number&gt;</a:t>
            </a:fld>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PlaceHolder 1"/>
          <p:cNvSpPr>
            <a:spLocks noGrp="1"/>
          </p:cNvSpPr>
          <p:nvPr>
            <p:ph type="body"/>
          </p:nvPr>
        </p:nvSpPr>
        <p:spPr>
          <a:xfrm>
            <a:off x="0" y="0"/>
            <a:ext cx="11796480" cy="11796480"/>
          </a:xfrm>
          <a:prstGeom prst="rect">
            <a:avLst/>
          </a:prstGeom>
        </p:spPr>
        <p:txBody>
          <a:bodyPr bIns="45000" lIns="90000" rIns="90000" tIns="45000"/>
          <a:p>
            <a:r>
              <a:rPr lang="et-EE"/>
              <a:t>Roman Levin koostas arvamuse, ettepanek SoMin 6.dets.2016  ja küsimus edasise kohta???!!!</a:t>
            </a:r>
            <a:endParaRPr/>
          </a:p>
        </p:txBody>
      </p:sp>
      <p:sp>
        <p:nvSpPr>
          <p:cNvPr id="169" name="CustomShape 2"/>
          <p:cNvSpPr/>
          <p:nvPr/>
        </p:nvSpPr>
        <p:spPr>
          <a:xfrm>
            <a:off x="0" y="0"/>
            <a:ext cx="11796480" cy="11796480"/>
          </a:xfrm>
          <a:prstGeom prst="rect">
            <a:avLst/>
          </a:prstGeom>
        </p:spPr>
        <p:txBody>
          <a:bodyPr bIns="45000" lIns="90000" rIns="90000" tIns="45000"/>
          <a:p>
            <a:pPr>
              <a:lnSpc>
                <a:spcPct val="100000"/>
              </a:lnSpc>
            </a:pPr>
            <a:fld id="{20AE6044-D617-4E9D-81AE-EFD2CF556495}" type="slidenum">
              <a:rPr lang="et-EE">
                <a:solidFill>
                  <a:srgbClr val="000000"/>
                </a:solidFill>
                <a:latin typeface="+mn-lt"/>
                <a:ea typeface="+mn-ea"/>
              </a:rPr>
              <a:t>&lt;number&gt;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PlaceHolder 1"/>
          <p:cNvSpPr>
            <a:spLocks noGrp="1"/>
          </p:cNvSpPr>
          <p:nvPr>
            <p:ph type="body"/>
          </p:nvPr>
        </p:nvSpPr>
        <p:spPr>
          <a:xfrm>
            <a:off x="0" y="0"/>
            <a:ext cx="11796480" cy="11796480"/>
          </a:xfrm>
          <a:prstGeom prst="rect">
            <a:avLst/>
          </a:prstGeom>
        </p:spPr>
        <p:txBody>
          <a:bodyPr bIns="45000" lIns="90000" rIns="90000" tIns="45000"/>
          <a:p>
            <a:r>
              <a:rPr lang="et-EE" sz="3200"/>
              <a:t>Tänan kuulamast!</a:t>
            </a:r>
            <a:endParaRPr/>
          </a:p>
        </p:txBody>
      </p:sp>
      <p:sp>
        <p:nvSpPr>
          <p:cNvPr id="171" name="CustomShape 2"/>
          <p:cNvSpPr/>
          <p:nvPr/>
        </p:nvSpPr>
        <p:spPr>
          <a:xfrm>
            <a:off x="0" y="0"/>
            <a:ext cx="11796480" cy="11796480"/>
          </a:xfrm>
          <a:prstGeom prst="rect">
            <a:avLst/>
          </a:prstGeom>
        </p:spPr>
        <p:txBody>
          <a:bodyPr bIns="45000" lIns="90000" rIns="90000" tIns="45000"/>
          <a:p>
            <a:pPr>
              <a:lnSpc>
                <a:spcPct val="100000"/>
              </a:lnSpc>
            </a:pPr>
            <a:fld id="{0E5E42BF-DA47-413F-8B13-3704B2B98CA7}" type="slidenum">
              <a:rPr lang="et-EE">
                <a:solidFill>
                  <a:srgbClr val="000000"/>
                </a:solidFill>
                <a:latin typeface="+mn-lt"/>
                <a:ea typeface="+mn-ea"/>
              </a:rPr>
              <a:t>&lt;number&gt;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PlaceHolder 1"/>
          <p:cNvSpPr>
            <a:spLocks noGrp="1"/>
          </p:cNvSpPr>
          <p:nvPr>
            <p:ph type="body"/>
          </p:nvPr>
        </p:nvSpPr>
        <p:spPr>
          <a:xfrm>
            <a:off x="0" y="0"/>
            <a:ext cx="11796480" cy="11796480"/>
          </a:xfrm>
          <a:prstGeom prst="rect">
            <a:avLst/>
          </a:prstGeom>
        </p:spPr>
        <p:txBody>
          <a:bodyPr bIns="45000" lIns="90000" rIns="90000" tIns="45000"/>
          <a:p>
            <a:r>
              <a:rPr lang="et-EE"/>
              <a:t>Riskivastutuse korral vastutavad isikud sõltumata süüst.</a:t>
            </a:r>
            <a:endParaRPr/>
          </a:p>
          <a:p>
            <a:endParaRPr/>
          </a:p>
          <a:p>
            <a:r>
              <a:rPr lang="et-EE"/>
              <a:t>Riskivastutuse korral vastutavad isikud sõltumata süüst</a:t>
            </a:r>
            <a:endParaRPr/>
          </a:p>
        </p:txBody>
      </p:sp>
      <p:sp>
        <p:nvSpPr>
          <p:cNvPr id="143" name="CustomShape 2"/>
          <p:cNvSpPr/>
          <p:nvPr/>
        </p:nvSpPr>
        <p:spPr>
          <a:xfrm>
            <a:off x="0" y="0"/>
            <a:ext cx="11796480" cy="11796480"/>
          </a:xfrm>
          <a:prstGeom prst="rect">
            <a:avLst/>
          </a:prstGeom>
        </p:spPr>
        <p:txBody>
          <a:bodyPr bIns="45000" lIns="90000" rIns="90000" tIns="45000"/>
          <a:p>
            <a:pPr>
              <a:lnSpc>
                <a:spcPct val="100000"/>
              </a:lnSpc>
            </a:pPr>
            <a:fld id="{84178760-1A39-44C0-823A-ED790290B6C8}" type="slidenum">
              <a:rPr lang="et-EE">
                <a:solidFill>
                  <a:srgbClr val="000000"/>
                </a:solidFill>
                <a:latin typeface="+mn-lt"/>
                <a:ea typeface="+mn-ea"/>
              </a:rPr>
              <a:t>&lt;number&gt;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PlaceHolder 1"/>
          <p:cNvSpPr>
            <a:spLocks noGrp="1"/>
          </p:cNvSpPr>
          <p:nvPr>
            <p:ph type="body"/>
          </p:nvPr>
        </p:nvSpPr>
        <p:spPr>
          <a:xfrm>
            <a:off x="0" y="0"/>
            <a:ext cx="11796480" cy="11796480"/>
          </a:xfrm>
          <a:prstGeom prst="rect">
            <a:avLst/>
          </a:prstGeom>
        </p:spPr>
        <p:txBody>
          <a:bodyPr bIns="45000" lIns="90000" rIns="90000" tIns="45000"/>
          <a:p>
            <a:r>
              <a:rPr lang="et-EE"/>
              <a:t>Mõiste avab VÕS § 510, tuues ära  kindlustusandja kohustused.        Kindlustusväärtusest on keeruline rääkida, kindlustusandja kohustuste ulatusele seab piirid üksnes kindlustussumma suurus.</a:t>
            </a:r>
            <a:endParaRPr/>
          </a:p>
        </p:txBody>
      </p:sp>
      <p:sp>
        <p:nvSpPr>
          <p:cNvPr id="145" name="CustomShape 2"/>
          <p:cNvSpPr/>
          <p:nvPr/>
        </p:nvSpPr>
        <p:spPr>
          <a:xfrm>
            <a:off x="0" y="0"/>
            <a:ext cx="11796480" cy="11796480"/>
          </a:xfrm>
          <a:prstGeom prst="rect">
            <a:avLst/>
          </a:prstGeom>
        </p:spPr>
        <p:txBody>
          <a:bodyPr bIns="45000" lIns="90000" rIns="90000" tIns="45000"/>
          <a:p>
            <a:pPr>
              <a:lnSpc>
                <a:spcPct val="100000"/>
              </a:lnSpc>
            </a:pPr>
            <a:fld id="{4D2CBA51-B196-4048-89DA-CFE5C238A6D2}" type="slidenum">
              <a:rPr lang="et-EE">
                <a:solidFill>
                  <a:srgbClr val="000000"/>
                </a:solidFill>
                <a:latin typeface="+mn-lt"/>
                <a:ea typeface="+mn-ea"/>
              </a:rPr>
              <a:t>&lt;number&gt;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PlaceHolder 1"/>
          <p:cNvSpPr>
            <a:spLocks noGrp="1"/>
          </p:cNvSpPr>
          <p:nvPr>
            <p:ph type="body"/>
          </p:nvPr>
        </p:nvSpPr>
        <p:spPr>
          <a:xfrm>
            <a:off x="0" y="0"/>
            <a:ext cx="11796480" cy="11796480"/>
          </a:xfrm>
          <a:prstGeom prst="rect">
            <a:avLst/>
          </a:prstGeom>
        </p:spPr>
        <p:txBody>
          <a:bodyPr bIns="45000" lIns="90000" rIns="90000" tIns="45000"/>
          <a:p>
            <a:endParaRPr/>
          </a:p>
        </p:txBody>
      </p:sp>
      <p:sp>
        <p:nvSpPr>
          <p:cNvPr id="147" name="CustomShape 2"/>
          <p:cNvSpPr/>
          <p:nvPr/>
        </p:nvSpPr>
        <p:spPr>
          <a:xfrm>
            <a:off x="0" y="0"/>
            <a:ext cx="11796480" cy="11796480"/>
          </a:xfrm>
          <a:prstGeom prst="rect">
            <a:avLst/>
          </a:prstGeom>
        </p:spPr>
        <p:txBody>
          <a:bodyPr bIns="45000" lIns="90000" rIns="90000" tIns="45000"/>
          <a:p>
            <a:pPr>
              <a:lnSpc>
                <a:spcPct val="100000"/>
              </a:lnSpc>
            </a:pPr>
            <a:fld id="{BC356B1B-27B3-440A-92E3-74A782CCA931}" type="slidenum">
              <a:rPr lang="et-EE">
                <a:solidFill>
                  <a:srgbClr val="000000"/>
                </a:solidFill>
                <a:latin typeface="+mn-lt"/>
                <a:ea typeface="+mn-ea"/>
              </a:rPr>
              <a:t>&lt;number&gt;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0" y="0"/>
            <a:ext cx="11796480" cy="11796480"/>
          </a:xfrm>
          <a:prstGeom prst="rect">
            <a:avLst/>
          </a:prstGeom>
        </p:spPr>
        <p:txBody>
          <a:bodyPr bIns="45000" lIns="90000" rIns="90000" tIns="45000"/>
          <a:p>
            <a:r>
              <a:rPr lang="et-EE"/>
              <a:t>Vabatahtliku korral otsenõuet KA vastu pole.  Kohustuslik(VÕS § 520-525)n kemikaalide käitlejal.  B-jaotuses mõlemas on nii kohustuslikke kui ka vabatahtlikke.</a:t>
            </a:r>
            <a:endParaRPr/>
          </a:p>
        </p:txBody>
      </p:sp>
      <p:sp>
        <p:nvSpPr>
          <p:cNvPr id="149" name="CustomShape 2"/>
          <p:cNvSpPr/>
          <p:nvPr/>
        </p:nvSpPr>
        <p:spPr>
          <a:xfrm>
            <a:off x="0" y="0"/>
            <a:ext cx="11796480" cy="11796480"/>
          </a:xfrm>
          <a:prstGeom prst="rect">
            <a:avLst/>
          </a:prstGeom>
        </p:spPr>
        <p:txBody>
          <a:bodyPr bIns="45000" lIns="90000" rIns="90000" tIns="45000"/>
          <a:p>
            <a:pPr>
              <a:lnSpc>
                <a:spcPct val="100000"/>
              </a:lnSpc>
            </a:pPr>
            <a:fld id="{F6B0F87D-BE31-4C7F-A294-4E97765B8053}" type="slidenum">
              <a:rPr lang="et-EE">
                <a:solidFill>
                  <a:srgbClr val="000000"/>
                </a:solidFill>
                <a:latin typeface="+mn-lt"/>
                <a:ea typeface="+mn-ea"/>
              </a:rPr>
              <a:t>&lt;number&gt;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PlaceHolder 1"/>
          <p:cNvSpPr>
            <a:spLocks noGrp="1"/>
          </p:cNvSpPr>
          <p:nvPr>
            <p:ph type="body"/>
          </p:nvPr>
        </p:nvSpPr>
        <p:spPr>
          <a:xfrm>
            <a:off x="0" y="0"/>
            <a:ext cx="11796480" cy="11796480"/>
          </a:xfrm>
          <a:prstGeom prst="rect">
            <a:avLst/>
          </a:prstGeom>
        </p:spPr>
        <p:txBody>
          <a:bodyPr bIns="45000" lIns="90000" rIns="90000" tIns="45000"/>
          <a:p>
            <a:r>
              <a:rPr lang="et-EE"/>
              <a:t>Meditsiinis aga ka mujal juhtub sageli, et isiku tegu, millega ta kahju tekitab, kahju ilmnemine ja kahju tekitaja vastu nõude esitamine võivad olla ajaliselt lahutatud.     Esimene KA-le soodsam, teine KV-le, KA-le võib olla koormav. Sarnane VÕS regulatsioonile ja Saksa õigusele, mis Eestile oli eeskujuks. </a:t>
            </a:r>
            <a:endParaRPr/>
          </a:p>
        </p:txBody>
      </p:sp>
      <p:sp>
        <p:nvSpPr>
          <p:cNvPr id="151" name="CustomShape 2"/>
          <p:cNvSpPr/>
          <p:nvPr/>
        </p:nvSpPr>
        <p:spPr>
          <a:xfrm>
            <a:off x="0" y="0"/>
            <a:ext cx="11796480" cy="11796480"/>
          </a:xfrm>
          <a:prstGeom prst="rect">
            <a:avLst/>
          </a:prstGeom>
        </p:spPr>
        <p:txBody>
          <a:bodyPr bIns="45000" lIns="90000" rIns="90000" tIns="45000"/>
          <a:p>
            <a:pPr>
              <a:lnSpc>
                <a:spcPct val="100000"/>
              </a:lnSpc>
            </a:pPr>
            <a:fld id="{2AEEED8D-F592-44D1-88B0-0E769CB10894}" type="slidenum">
              <a:rPr lang="et-EE">
                <a:solidFill>
                  <a:srgbClr val="000000"/>
                </a:solidFill>
                <a:latin typeface="+mn-lt"/>
                <a:ea typeface="+mn-ea"/>
              </a:rPr>
              <a:t>&lt;number&gt;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PlaceHolder 1"/>
          <p:cNvSpPr>
            <a:spLocks noGrp="1"/>
          </p:cNvSpPr>
          <p:nvPr>
            <p:ph type="body"/>
          </p:nvPr>
        </p:nvSpPr>
        <p:spPr>
          <a:xfrm>
            <a:off x="0" y="0"/>
            <a:ext cx="11796480" cy="11796480"/>
          </a:xfrm>
          <a:prstGeom prst="rect">
            <a:avLst/>
          </a:prstGeom>
        </p:spPr>
        <p:txBody>
          <a:bodyPr bIns="45000" lIns="90000" rIns="90000" tIns="45000"/>
          <a:p>
            <a:endParaRPr/>
          </a:p>
        </p:txBody>
      </p:sp>
      <p:sp>
        <p:nvSpPr>
          <p:cNvPr id="153" name="CustomShape 2"/>
          <p:cNvSpPr/>
          <p:nvPr/>
        </p:nvSpPr>
        <p:spPr>
          <a:xfrm>
            <a:off x="0" y="0"/>
            <a:ext cx="11796480" cy="11796480"/>
          </a:xfrm>
          <a:prstGeom prst="rect">
            <a:avLst/>
          </a:prstGeom>
        </p:spPr>
        <p:txBody>
          <a:bodyPr bIns="45000" lIns="90000" rIns="90000" tIns="45000"/>
          <a:p>
            <a:pPr>
              <a:lnSpc>
                <a:spcPct val="100000"/>
              </a:lnSpc>
            </a:pPr>
            <a:fld id="{E66164CC-13A6-4A4B-A429-42B60EF72174}" type="slidenum">
              <a:rPr lang="et-EE">
                <a:solidFill>
                  <a:srgbClr val="000000"/>
                </a:solidFill>
                <a:latin typeface="+mn-lt"/>
                <a:ea typeface="+mn-ea"/>
              </a:rPr>
              <a:t>&lt;number&gt;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PlaceHolder 1"/>
          <p:cNvSpPr>
            <a:spLocks noGrp="1"/>
          </p:cNvSpPr>
          <p:nvPr>
            <p:ph type="body"/>
          </p:nvPr>
        </p:nvSpPr>
        <p:spPr>
          <a:xfrm>
            <a:off x="0" y="0"/>
            <a:ext cx="11796480" cy="11796480"/>
          </a:xfrm>
          <a:prstGeom prst="rect">
            <a:avLst/>
          </a:prstGeom>
        </p:spPr>
        <p:txBody>
          <a:bodyPr bIns="45000" lIns="90000" rIns="90000" tIns="45000"/>
          <a:p>
            <a:r>
              <a:rPr lang="et-EE"/>
              <a:t>VÕS § 513  vabatahtliku vk korral KA vabaneb täitmise kohustusest , kui KV põhjustab selle sündmuse toimimise, mille tõttu KA vastutab, õigusvastaselt ja süüliselt.     Üldjuhulregressinõuet esitada ei saa, muidu kaoks kindlustamise mõte.</a:t>
            </a:r>
            <a:endParaRPr/>
          </a:p>
        </p:txBody>
      </p:sp>
      <p:sp>
        <p:nvSpPr>
          <p:cNvPr id="155" name="CustomShape 2"/>
          <p:cNvSpPr/>
          <p:nvPr/>
        </p:nvSpPr>
        <p:spPr>
          <a:xfrm>
            <a:off x="0" y="0"/>
            <a:ext cx="11796480" cy="11796480"/>
          </a:xfrm>
          <a:prstGeom prst="rect">
            <a:avLst/>
          </a:prstGeom>
        </p:spPr>
        <p:txBody>
          <a:bodyPr bIns="45000" lIns="90000" rIns="90000" tIns="45000"/>
          <a:p>
            <a:pPr>
              <a:lnSpc>
                <a:spcPct val="100000"/>
              </a:lnSpc>
            </a:pPr>
            <a:fld id="{0193736B-6F07-422D-BB4F-E4ED95C1675F}" type="slidenum">
              <a:rPr lang="et-EE">
                <a:solidFill>
                  <a:srgbClr val="000000"/>
                </a:solidFill>
                <a:latin typeface="+mn-lt"/>
                <a:ea typeface="+mn-ea"/>
              </a:rPr>
              <a:t>&lt;number&gt;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PlaceHolder 1"/>
          <p:cNvSpPr>
            <a:spLocks noGrp="1"/>
          </p:cNvSpPr>
          <p:nvPr>
            <p:ph type="body"/>
          </p:nvPr>
        </p:nvSpPr>
        <p:spPr>
          <a:xfrm>
            <a:off x="0" y="0"/>
            <a:ext cx="11796480" cy="11796480"/>
          </a:xfrm>
          <a:prstGeom prst="rect">
            <a:avLst/>
          </a:prstGeom>
        </p:spPr>
        <p:txBody>
          <a:bodyPr bIns="45000" lIns="90000" rIns="90000" tIns="45000"/>
          <a:p>
            <a:r>
              <a:rPr lang="et-EE"/>
              <a:t>Mõistlikum KA vastu, sest sellel vahendid kahju hüvitamiseks suuremad.      KA ja KV sisesuhtes vastutab ikkagi KA</a:t>
            </a:r>
            <a:endParaRPr/>
          </a:p>
        </p:txBody>
      </p:sp>
      <p:sp>
        <p:nvSpPr>
          <p:cNvPr id="157" name="CustomShape 2"/>
          <p:cNvSpPr/>
          <p:nvPr/>
        </p:nvSpPr>
        <p:spPr>
          <a:xfrm>
            <a:off x="0" y="0"/>
            <a:ext cx="11796480" cy="11796480"/>
          </a:xfrm>
          <a:prstGeom prst="rect">
            <a:avLst/>
          </a:prstGeom>
        </p:spPr>
        <p:txBody>
          <a:bodyPr bIns="45000" lIns="90000" rIns="90000" tIns="45000"/>
          <a:p>
            <a:pPr>
              <a:lnSpc>
                <a:spcPct val="100000"/>
              </a:lnSpc>
            </a:pPr>
            <a:fld id="{9F20A2C2-B686-4013-9B86-A0067C606462}" type="slidenum">
              <a:rPr lang="et-EE">
                <a:solidFill>
                  <a:srgbClr val="000000"/>
                </a:solidFill>
                <a:latin typeface="+mn-lt"/>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25"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8"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9"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0"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3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3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4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4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685800" y="2130480"/>
            <a:ext cx="7771680" cy="34513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4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4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5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5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5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5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6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6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6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5"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7"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8"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130480"/>
            <a:ext cx="7771680" cy="34513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4"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8"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130480"/>
            <a:ext cx="7771680" cy="146988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2"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1680" cy="1469520"/>
          </a:xfrm>
          <a:prstGeom prst="rect">
            <a:avLst/>
          </a:prstGeom>
        </p:spPr>
        <p:txBody>
          <a:bodyPr anchor="ctr" bIns="0" lIns="0" rIns="0" tIns="0" wrap="none"/>
          <a:p>
            <a:r>
              <a:rPr lang="et-EE"/>
              <a:t>Click to edit the title text format</a:t>
            </a:r>
            <a:endParaRPr/>
          </a:p>
        </p:txBody>
      </p:sp>
      <p:sp>
        <p:nvSpPr>
          <p:cNvPr id="1" name="PlaceHolder 2"/>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t-EE"/>
              <a:t>Click to edit the outline text format</a:t>
            </a:r>
            <a:endParaRPr/>
          </a:p>
          <a:p>
            <a:pPr lvl="1">
              <a:buSzPct val="75000"/>
              <a:buFont typeface="StarSymbol"/>
              <a:buChar char=""/>
            </a:pPr>
            <a:r>
              <a:rPr lang="et-EE"/>
              <a:t>Second Outline Level</a:t>
            </a:r>
            <a:endParaRPr/>
          </a:p>
          <a:p>
            <a:pPr lvl="2">
              <a:buSzPct val="45000"/>
              <a:buFont typeface="StarSymbol"/>
              <a:buChar char=""/>
            </a:pPr>
            <a:r>
              <a:rPr lang="et-EE"/>
              <a:t>Third Outline Level</a:t>
            </a:r>
            <a:endParaRPr/>
          </a:p>
          <a:p>
            <a:pPr lvl="3">
              <a:buSzPct val="75000"/>
              <a:buFont typeface="StarSymbol"/>
              <a:buChar char=""/>
            </a:pPr>
            <a:r>
              <a:rPr lang="et-EE"/>
              <a:t>Fourth Outline Level</a:t>
            </a:r>
            <a:endParaRPr/>
          </a:p>
          <a:p>
            <a:pPr lvl="4">
              <a:buSzPct val="45000"/>
              <a:buFont typeface="StarSymbol"/>
              <a:buChar char=""/>
            </a:pPr>
            <a:r>
              <a:rPr lang="et-EE"/>
              <a:t>Fifth Outline Level</a:t>
            </a:r>
            <a:endParaRPr/>
          </a:p>
          <a:p>
            <a:pPr lvl="5">
              <a:buSzPct val="45000"/>
              <a:buFont typeface="StarSymbol"/>
              <a:buChar char=""/>
            </a:pPr>
            <a:r>
              <a:rPr lang="et-EE"/>
              <a:t>Sixth Outline Level</a:t>
            </a:r>
            <a:endParaRPr/>
          </a:p>
          <a:p>
            <a:pPr lvl="6">
              <a:buSzPct val="45000"/>
              <a:buFont typeface="StarSymbol"/>
              <a:buChar char=""/>
            </a:pPr>
            <a:r>
              <a:rPr lang="et-EE"/>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1680" cy="1469520"/>
          </a:xfrm>
          <a:prstGeom prst="rect">
            <a:avLst/>
          </a:prstGeom>
        </p:spPr>
        <p:txBody>
          <a:bodyPr anchor="ctr" bIns="0" lIns="0" rIns="0" tIns="0" wrap="none"/>
          <a:p>
            <a:r>
              <a:rPr lang="et-EE"/>
              <a:t>Click to edit the title text format</a:t>
            </a:r>
            <a:endParaRPr/>
          </a:p>
        </p:txBody>
      </p:sp>
      <p:sp>
        <p:nvSpPr>
          <p:cNvPr id="35" name="PlaceHolder 2"/>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t-EE"/>
              <a:t>Click to edit the outline text format</a:t>
            </a:r>
            <a:endParaRPr/>
          </a:p>
          <a:p>
            <a:pPr lvl="1">
              <a:buSzPct val="75000"/>
              <a:buFont typeface="StarSymbol"/>
              <a:buChar char=""/>
            </a:pPr>
            <a:r>
              <a:rPr lang="et-EE"/>
              <a:t>Second Outline Level</a:t>
            </a:r>
            <a:endParaRPr/>
          </a:p>
          <a:p>
            <a:pPr lvl="2">
              <a:buSzPct val="45000"/>
              <a:buFont typeface="StarSymbol"/>
              <a:buChar char=""/>
            </a:pPr>
            <a:r>
              <a:rPr lang="et-EE"/>
              <a:t>Third Outline Level</a:t>
            </a:r>
            <a:endParaRPr/>
          </a:p>
          <a:p>
            <a:pPr lvl="3">
              <a:buSzPct val="75000"/>
              <a:buFont typeface="StarSymbol"/>
              <a:buChar char=""/>
            </a:pPr>
            <a:r>
              <a:rPr lang="et-EE"/>
              <a:t>Fourth Outline Level</a:t>
            </a:r>
            <a:endParaRPr/>
          </a:p>
          <a:p>
            <a:pPr lvl="4">
              <a:buSzPct val="45000"/>
              <a:buFont typeface="StarSymbol"/>
              <a:buChar char=""/>
            </a:pPr>
            <a:r>
              <a:rPr lang="et-EE"/>
              <a:t>Fifth Outline Level</a:t>
            </a:r>
            <a:endParaRPr/>
          </a:p>
          <a:p>
            <a:pPr lvl="5">
              <a:buSzPct val="45000"/>
              <a:buFont typeface="StarSymbol"/>
              <a:buChar char=""/>
            </a:pPr>
            <a:r>
              <a:rPr lang="et-EE"/>
              <a:t>Sixth Outline Level</a:t>
            </a:r>
            <a:endParaRPr/>
          </a:p>
          <a:p>
            <a:pPr lvl="6">
              <a:buSzPct val="45000"/>
              <a:buFont typeface="StarSymbol"/>
              <a:buChar char=""/>
            </a:pPr>
            <a:r>
              <a:rPr lang="et-EE"/>
              <a:t>Seventh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3.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10.wmf"/><Relationship Id="rId2" Type="http://schemas.openxmlformats.org/officeDocument/2006/relationships/slideLayout" Target="../slideLayouts/slideLayout15.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1.wmf"/><Relationship Id="rId2" Type="http://schemas.openxmlformats.org/officeDocument/2006/relationships/slideLayout" Target="../slideLayouts/slideLayout15.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2.wmf"/><Relationship Id="rId2" Type="http://schemas.openxmlformats.org/officeDocument/2006/relationships/slideLayout" Target="../slideLayouts/slideLayout15.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3.wmf"/><Relationship Id="rId2" Type="http://schemas.openxmlformats.org/officeDocument/2006/relationships/slideLayout" Target="../slideLayouts/slideLayout15.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14.wmf"/><Relationship Id="rId2" Type="http://schemas.openxmlformats.org/officeDocument/2006/relationships/slideLayout" Target="../slideLayouts/slideLayout15.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15.wmf"/><Relationship Id="rId2" Type="http://schemas.openxmlformats.org/officeDocument/2006/relationships/slideLayout" Target="../slideLayouts/slideLayout15.xml"/><Relationship Id="rId3"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jpeg"/><Relationship Id="rId3" Type="http://schemas.openxmlformats.org/officeDocument/2006/relationships/slideLayout" Target="../slideLayouts/slideLayout15.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image" Target="../media/image2.wmf"/><Relationship Id="rId2" Type="http://schemas.openxmlformats.org/officeDocument/2006/relationships/slideLayout" Target="../slideLayouts/slideLayout15.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3.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4.wmf"/><Relationship Id="rId2" Type="http://schemas.openxmlformats.org/officeDocument/2006/relationships/slideLayout" Target="../slideLayouts/slideLayout3.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6.wmf"/><Relationship Id="rId2" Type="http://schemas.openxmlformats.org/officeDocument/2006/relationships/slideLayout" Target="../slideLayouts/slideLayout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7.wmf"/><Relationship Id="rId2" Type="http://schemas.openxmlformats.org/officeDocument/2006/relationships/slideLayout" Target="../slideLayouts/slideLayout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9.wmf"/><Relationship Id="rId2" Type="http://schemas.openxmlformats.org/officeDocument/2006/relationships/slideLayout" Target="../slideLayouts/slideLayout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3" name="Picture 2"/>
          <p:cNvPicPr/>
          <p:nvPr/>
        </p:nvPicPr>
        <p:blipFill>
          <a:blip r:embed="rId1"/>
          <a:stretch>
            <a:fillRect/>
          </a:stretch>
        </p:blipFill>
        <p:spPr>
          <a:xfrm>
            <a:off x="0" y="0"/>
            <a:ext cx="9143280" cy="1129680"/>
          </a:xfrm>
          <a:prstGeom prst="rect">
            <a:avLst/>
          </a:prstGeom>
        </p:spPr>
      </p:pic>
      <p:sp>
        <p:nvSpPr>
          <p:cNvPr id="74"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75" name="CustomShape 2"/>
          <p:cNvSpPr/>
          <p:nvPr/>
        </p:nvSpPr>
        <p:spPr>
          <a:xfrm>
            <a:off x="685800" y="1197000"/>
            <a:ext cx="7771680" cy="2874240"/>
          </a:xfrm>
          <a:prstGeom prst="rect">
            <a:avLst/>
          </a:prstGeom>
        </p:spPr>
        <p:txBody>
          <a:bodyPr anchor="ctr" bIns="45000" lIns="90000" rIns="90000" tIns="45000"/>
          <a:p>
            <a:pPr algn="ctr">
              <a:lnSpc>
                <a:spcPct val="100000"/>
              </a:lnSpc>
            </a:pPr>
            <a:r>
              <a:rPr b="1" lang="et-EE" sz="4400">
                <a:solidFill>
                  <a:srgbClr val="c00000"/>
                </a:solidFill>
                <a:latin typeface="Calibri"/>
              </a:rPr>
              <a:t>Vastutuskindlustus</a:t>
            </a:r>
            <a:endParaRPr/>
          </a:p>
        </p:txBody>
      </p:sp>
      <p:sp>
        <p:nvSpPr>
          <p:cNvPr id="76" name="CustomShape 3"/>
          <p:cNvSpPr/>
          <p:nvPr/>
        </p:nvSpPr>
        <p:spPr>
          <a:xfrm>
            <a:off x="451440" y="3214800"/>
            <a:ext cx="8440560" cy="3166200"/>
          </a:xfrm>
          <a:prstGeom prst="rect">
            <a:avLst/>
          </a:prstGeom>
        </p:spPr>
        <p:txBody>
          <a:bodyPr bIns="45000" lIns="90000" rIns="90000" tIns="45000"/>
          <a:p>
            <a:pPr>
              <a:lnSpc>
                <a:spcPct val="100000"/>
              </a:lnSpc>
            </a:pPr>
            <a:endParaRPr/>
          </a:p>
          <a:p>
            <a:pPr>
              <a:lnSpc>
                <a:spcPct val="100000"/>
              </a:lnSpc>
            </a:pPr>
            <a:r>
              <a:rPr b="1" lang="et-EE" sz="3600">
                <a:solidFill>
                  <a:srgbClr val="002060"/>
                </a:solidFill>
                <a:latin typeface="Calibri"/>
              </a:rPr>
              <a:t>Lembi Aug</a:t>
            </a:r>
            <a:endParaRPr/>
          </a:p>
          <a:p>
            <a:pPr>
              <a:lnSpc>
                <a:spcPct val="100000"/>
              </a:lnSpc>
            </a:pPr>
            <a:r>
              <a:rPr b="1" lang="et-EE" sz="3600">
                <a:solidFill>
                  <a:srgbClr val="002060"/>
                </a:solidFill>
                <a:latin typeface="Calibri"/>
              </a:rPr>
              <a:t>14.12.2016</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09" name="Picture 2"/>
          <p:cNvPicPr/>
          <p:nvPr/>
        </p:nvPicPr>
        <p:blipFill>
          <a:blip r:embed="rId1"/>
          <a:stretch>
            <a:fillRect/>
          </a:stretch>
        </p:blipFill>
        <p:spPr>
          <a:xfrm>
            <a:off x="0" y="0"/>
            <a:ext cx="9143280" cy="1129680"/>
          </a:xfrm>
          <a:prstGeom prst="rect">
            <a:avLst/>
          </a:prstGeom>
        </p:spPr>
      </p:pic>
      <p:sp>
        <p:nvSpPr>
          <p:cNvPr id="110" name="CustomShape 1"/>
          <p:cNvSpPr/>
          <p:nvPr/>
        </p:nvSpPr>
        <p:spPr>
          <a:xfrm>
            <a:off x="699120" y="1413000"/>
            <a:ext cx="7594200" cy="118728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sz="2400">
                <a:solidFill>
                  <a:srgbClr val="003399"/>
                </a:solidFill>
                <a:latin typeface="Arial"/>
              </a:rPr>
              <a:t>.</a:t>
            </a:r>
            <a:endParaRPr/>
          </a:p>
        </p:txBody>
      </p:sp>
      <p:sp>
        <p:nvSpPr>
          <p:cNvPr id="111" name="CustomShape 2"/>
          <p:cNvSpPr/>
          <p:nvPr/>
        </p:nvSpPr>
        <p:spPr>
          <a:xfrm>
            <a:off x="506880" y="1413000"/>
            <a:ext cx="7771680" cy="599400"/>
          </a:xfrm>
          <a:prstGeom prst="rect">
            <a:avLst/>
          </a:prstGeom>
        </p:spPr>
        <p:txBody>
          <a:bodyPr anchor="ctr" bIns="45000" lIns="90000" rIns="90000" tIns="45000"/>
          <a:p>
            <a:endParaRPr/>
          </a:p>
          <a:p>
            <a:pPr>
              <a:lnSpc>
                <a:spcPct val="100000"/>
              </a:lnSpc>
            </a:pPr>
            <a:endParaRPr/>
          </a:p>
        </p:txBody>
      </p:sp>
      <p:sp>
        <p:nvSpPr>
          <p:cNvPr id="112" name="CustomShape 3"/>
          <p:cNvSpPr/>
          <p:nvPr/>
        </p:nvSpPr>
        <p:spPr>
          <a:xfrm>
            <a:off x="118800" y="1130400"/>
            <a:ext cx="8906040" cy="5726880"/>
          </a:xfrm>
          <a:prstGeom prst="rect">
            <a:avLst/>
          </a:prstGeom>
        </p:spPr>
        <p:txBody>
          <a:bodyPr bIns="45000" lIns="90000" rIns="90000" tIns="45000"/>
          <a:p>
            <a:pPr>
              <a:lnSpc>
                <a:spcPct val="100000"/>
              </a:lnSpc>
            </a:pPr>
            <a:r>
              <a:rPr b="1" lang="et-EE" sz="3200">
                <a:solidFill>
                  <a:srgbClr val="c00000"/>
                </a:solidFill>
                <a:latin typeface="Calibri"/>
              </a:rPr>
              <a:t>Kehtiv õiguslik regulatsioon I</a:t>
            </a:r>
            <a:endParaRPr/>
          </a:p>
          <a:p>
            <a:pPr algn="ctr">
              <a:lnSpc>
                <a:spcPct val="100000"/>
              </a:lnSpc>
            </a:pPr>
            <a:r>
              <a:rPr lang="et-EE" sz="2800">
                <a:solidFill>
                  <a:srgbClr val="000000"/>
                </a:solidFill>
                <a:latin typeface="Calibri"/>
              </a:rPr>
              <a:t>Tervishoiuteenuseid osutatakse Eestis lepingulisel alusel ehk  VÕS 41.peatükis ette nähtud korras. VÕS üldosas asuva § 127 lõike 1 kohaselt on kahju hüvitamise eesmärk kahjustatud isiku asetamine olukorda, mis on võimalikult lähedane olukorrale, milles ta oleks olnud, kui kahju hüvitamise kohustuse aluseks olevat asjaolu ei oleks esinenud. See säte laieneb käesolevas kontekstis nii patsiendile kui ka muudele kaasnevatele tegelikele kahjukannatajatele. </a:t>
            </a:r>
            <a:endParaRPr/>
          </a:p>
          <a:p>
            <a:pPr algn="ctr">
              <a:lnSpc>
                <a:spcPct val="100000"/>
              </a:lnSpc>
            </a:pPr>
            <a:r>
              <a:rPr lang="et-EE" sz="2800">
                <a:solidFill>
                  <a:srgbClr val="000000"/>
                </a:solidFill>
                <a:latin typeface="Calibri"/>
              </a:rPr>
              <a:t>Hüvitamisele kuuluv kahju võib tulenevalt VÕS § 128 lg-st 1 olla varaline või mittevaraline. </a:t>
            </a:r>
            <a:endParaRPr/>
          </a:p>
          <a:p>
            <a:pPr algn="ctr">
              <a:lnSpc>
                <a:spcPct val="100000"/>
              </a:lnSpc>
            </a:pPr>
            <a:r>
              <a:rPr lang="et-EE" sz="2400">
                <a:solidFill>
                  <a:srgbClr val="000000"/>
                </a:solidFill>
                <a:latin typeface="Calibri"/>
              </a:rPr>
              <a:t>	</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13" name="Picture 2"/>
          <p:cNvPicPr/>
          <p:nvPr/>
        </p:nvPicPr>
        <p:blipFill>
          <a:blip r:embed="rId1"/>
          <a:stretch>
            <a:fillRect/>
          </a:stretch>
        </p:blipFill>
        <p:spPr>
          <a:xfrm>
            <a:off x="0" y="0"/>
            <a:ext cx="9143280" cy="1129680"/>
          </a:xfrm>
          <a:prstGeom prst="rect">
            <a:avLst/>
          </a:prstGeom>
        </p:spPr>
      </p:pic>
      <p:sp>
        <p:nvSpPr>
          <p:cNvPr id="114" name="CustomShape 1"/>
          <p:cNvSpPr/>
          <p:nvPr/>
        </p:nvSpPr>
        <p:spPr>
          <a:xfrm>
            <a:off x="699120" y="1413000"/>
            <a:ext cx="7594200" cy="118728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sz="2400">
                <a:solidFill>
                  <a:srgbClr val="003399"/>
                </a:solidFill>
                <a:latin typeface="Arial"/>
              </a:rPr>
              <a:t>.</a:t>
            </a:r>
            <a:endParaRPr/>
          </a:p>
        </p:txBody>
      </p:sp>
      <p:sp>
        <p:nvSpPr>
          <p:cNvPr id="115" name="CustomShape 2"/>
          <p:cNvSpPr/>
          <p:nvPr/>
        </p:nvSpPr>
        <p:spPr>
          <a:xfrm>
            <a:off x="506880" y="1413000"/>
            <a:ext cx="7771680" cy="599400"/>
          </a:xfrm>
          <a:prstGeom prst="rect">
            <a:avLst/>
          </a:prstGeom>
        </p:spPr>
        <p:txBody>
          <a:bodyPr anchor="ctr" bIns="45000" lIns="90000" rIns="90000" tIns="45000"/>
          <a:p>
            <a:endParaRPr/>
          </a:p>
          <a:p>
            <a:pPr>
              <a:lnSpc>
                <a:spcPct val="100000"/>
              </a:lnSpc>
            </a:pPr>
            <a:endParaRPr/>
          </a:p>
        </p:txBody>
      </p:sp>
      <p:sp>
        <p:nvSpPr>
          <p:cNvPr id="116" name="CustomShape 3"/>
          <p:cNvSpPr/>
          <p:nvPr/>
        </p:nvSpPr>
        <p:spPr>
          <a:xfrm>
            <a:off x="118800" y="1130400"/>
            <a:ext cx="8906040" cy="5726880"/>
          </a:xfrm>
          <a:prstGeom prst="rect">
            <a:avLst/>
          </a:prstGeom>
        </p:spPr>
        <p:txBody>
          <a:bodyPr bIns="45000" lIns="90000" rIns="90000" tIns="45000"/>
          <a:p>
            <a:pPr>
              <a:lnSpc>
                <a:spcPct val="100000"/>
              </a:lnSpc>
            </a:pPr>
            <a:r>
              <a:rPr b="1" lang="et-EE" sz="2800">
                <a:solidFill>
                  <a:srgbClr val="c00000"/>
                </a:solidFill>
                <a:latin typeface="Calibri"/>
              </a:rPr>
              <a:t>Kehtiv õiguslik regulatsioon II</a:t>
            </a:r>
            <a:endParaRPr/>
          </a:p>
          <a:p>
            <a:pPr algn="ctr">
              <a:lnSpc>
                <a:spcPct val="100000"/>
              </a:lnSpc>
            </a:pPr>
            <a:r>
              <a:rPr lang="et-EE" sz="2800">
                <a:solidFill>
                  <a:srgbClr val="000000"/>
                </a:solidFill>
                <a:latin typeface="Calibri"/>
              </a:rPr>
              <a:t>Karistusõiguslikust aspektist omavad tähtsust 2 koosseisu: karistusseadustiku (KarS) § 117 (surma põhjustamine ettevaatamatusest) ja § 119 (raske tervisekahjustuse tekitamine ettevaatamatusest). Seega ei ole Eestis kriminaliseeritud tevishoiuteenuste osutamisel aset leidnud hooletus iseenesest ja sarnased VÕS-s toodud koosseisud, vaid siiski vaid üldises korras olulise elule ja tervisele kahju tekitamine. </a:t>
            </a:r>
            <a:endParaRPr/>
          </a:p>
          <a:p>
            <a:pPr algn="ctr">
              <a:lnSpc>
                <a:spcPct val="100000"/>
              </a:lnSpc>
            </a:pPr>
            <a:r>
              <a:rPr lang="et-EE" sz="2800">
                <a:solidFill>
                  <a:srgbClr val="000000"/>
                </a:solidFill>
                <a:latin typeface="Calibri"/>
              </a:rPr>
              <a:t>Lisaks kohtumenetlusele on isikutel, kes tunnevad, et nende õigusi on tervishoiuteenuse osutamisel riivatud, võimalus pöörduda hinnangu saamiseks SoM-i juures asuva tervishoiuteenuste kvaliteedi ekspertkomisjoni poole. </a:t>
            </a:r>
            <a:r>
              <a:rPr lang="et-EE" sz="2800">
                <a:solidFill>
                  <a:srgbClr val="000000"/>
                </a:solidFill>
                <a:latin typeface="Calibri"/>
              </a:rPr>
              <a:t>	</a:t>
            </a:r>
            <a:endParaRPr/>
          </a:p>
          <a:p>
            <a:pPr>
              <a:lnSpc>
                <a:spcPct val="10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17" name="Picture 2"/>
          <p:cNvPicPr/>
          <p:nvPr/>
        </p:nvPicPr>
        <p:blipFill>
          <a:blip r:embed="rId1"/>
          <a:stretch>
            <a:fillRect/>
          </a:stretch>
        </p:blipFill>
        <p:spPr>
          <a:xfrm>
            <a:off x="720" y="0"/>
            <a:ext cx="9143280" cy="979920"/>
          </a:xfrm>
          <a:prstGeom prst="rect">
            <a:avLst/>
          </a:prstGeom>
        </p:spPr>
      </p:pic>
      <p:sp>
        <p:nvSpPr>
          <p:cNvPr id="118"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119" name="CustomShape 2"/>
          <p:cNvSpPr/>
          <p:nvPr/>
        </p:nvSpPr>
        <p:spPr>
          <a:xfrm>
            <a:off x="743040" y="1260000"/>
            <a:ext cx="7771680" cy="547920"/>
          </a:xfrm>
          <a:prstGeom prst="rect">
            <a:avLst/>
          </a:prstGeom>
        </p:spPr>
        <p:txBody>
          <a:bodyPr anchor="ctr" bIns="45000" lIns="90000" rIns="90000" tIns="45000"/>
          <a:p>
            <a:r>
              <a:rPr b="1" lang="et-EE" sz="4000">
                <a:solidFill>
                  <a:srgbClr val="c00000"/>
                </a:solidFill>
                <a:latin typeface="Calibri"/>
              </a:rPr>
              <a:t>Vastutuskindlustuse väljatöötamine </a:t>
            </a:r>
            <a:endParaRPr/>
          </a:p>
          <a:p>
            <a:pPr algn="ctr">
              <a:lnSpc>
                <a:spcPct val="100000"/>
              </a:lnSpc>
            </a:pPr>
            <a:endParaRPr/>
          </a:p>
        </p:txBody>
      </p:sp>
      <p:sp>
        <p:nvSpPr>
          <p:cNvPr id="120" name="CustomShape 3"/>
          <p:cNvSpPr/>
          <p:nvPr/>
        </p:nvSpPr>
        <p:spPr>
          <a:xfrm>
            <a:off x="311400" y="1342800"/>
            <a:ext cx="8706600" cy="5112720"/>
          </a:xfrm>
          <a:prstGeom prst="rect">
            <a:avLst/>
          </a:prstGeom>
        </p:spPr>
        <p:txBody>
          <a:bodyPr bIns="45000" lIns="90000" rIns="90000" tIns="45000"/>
          <a:p>
            <a:pPr>
              <a:lnSpc>
                <a:spcPct val="100000"/>
              </a:lnSpc>
            </a:pPr>
            <a:r>
              <a:rPr lang="et-EE" sz="2800" u="sng">
                <a:solidFill>
                  <a:srgbClr val="0070c0"/>
                </a:solidFill>
                <a:latin typeface="Calibri"/>
              </a:rPr>
              <a:t>Seaduse väljatöötamiskavatsus  puudub!</a:t>
            </a:r>
            <a:endParaRPr/>
          </a:p>
          <a:p>
            <a:pPr>
              <a:lnSpc>
                <a:spcPct val="100000"/>
              </a:lnSpc>
            </a:pPr>
            <a:r>
              <a:rPr lang="et-EE" sz="2800">
                <a:solidFill>
                  <a:srgbClr val="000000"/>
                </a:solidFill>
                <a:latin typeface="Calibri"/>
              </a:rPr>
              <a:t>Analüüside/uuringute käigus jõuti järeldusele, et tervisekahjude hüvitamiseks on vaja luua uus süsteem ning hüvitamine peab lähtuma mittesüülise vastutuse põhimõttest. </a:t>
            </a:r>
            <a:endParaRPr/>
          </a:p>
          <a:p>
            <a:pPr>
              <a:lnSpc>
                <a:spcPct val="100000"/>
              </a:lnSpc>
            </a:pPr>
            <a:r>
              <a:rPr lang="et-EE" sz="2800">
                <a:solidFill>
                  <a:srgbClr val="000000"/>
                </a:solidFill>
                <a:latin typeface="Calibri"/>
              </a:rPr>
              <a:t>Juhul, kui kahjukannatanu ei rahuldu välja mõistetud hüvitisega, säilib tal põhiseaduslik õigus pöörduda kohtusse asja lahendamiseks tsiviilkohtumenetluses ette nähtud viisil. </a:t>
            </a:r>
            <a:r>
              <a:rPr lang="et-EE" sz="2800">
                <a:solidFill>
                  <a:srgbClr val="000000"/>
                </a:solidFill>
                <a:latin typeface="Calibri"/>
              </a:rPr>
              <a:t>	</a:t>
            </a:r>
            <a:endParaRPr/>
          </a:p>
          <a:p>
            <a:pPr>
              <a:lnSpc>
                <a:spcPct val="100000"/>
              </a:lnSpc>
            </a:pPr>
            <a:r>
              <a:rPr lang="et-EE" sz="2800">
                <a:solidFill>
                  <a:srgbClr val="002060"/>
                </a:solidFill>
                <a:latin typeface="Calibri"/>
              </a:rPr>
              <a:t>Algselt oli sundkindlustus kavas avalik-õigusliku jur isiku baasil, praegu ei ole selge, kas avalik-õiguslik või eraõiguslik jur isik.</a:t>
            </a:r>
            <a:endParaRPr/>
          </a:p>
          <a:p>
            <a:pPr>
              <a:lnSpc>
                <a:spcPct val="100000"/>
              </a:lnSpc>
            </a:pPr>
            <a:endParaRPr/>
          </a:p>
          <a:p>
            <a:pPr>
              <a:lnSpc>
                <a:spcPct val="100000"/>
              </a:lnSpc>
            </a:pPr>
            <a:endParaRPr/>
          </a:p>
          <a:p>
            <a:pPr>
              <a:lnSpc>
                <a:spcPct val="100000"/>
              </a:lnSpc>
            </a:pP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21" name="Picture 2"/>
          <p:cNvPicPr/>
          <p:nvPr/>
        </p:nvPicPr>
        <p:blipFill>
          <a:blip r:embed="rId1"/>
          <a:stretch>
            <a:fillRect/>
          </a:stretch>
        </p:blipFill>
        <p:spPr>
          <a:xfrm>
            <a:off x="0" y="0"/>
            <a:ext cx="9143280" cy="979920"/>
          </a:xfrm>
          <a:prstGeom prst="rect">
            <a:avLst/>
          </a:prstGeom>
        </p:spPr>
      </p:pic>
      <p:sp>
        <p:nvSpPr>
          <p:cNvPr id="122"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123" name="CustomShape 2"/>
          <p:cNvSpPr/>
          <p:nvPr/>
        </p:nvSpPr>
        <p:spPr>
          <a:xfrm>
            <a:off x="685800" y="1052640"/>
            <a:ext cx="7771680" cy="719280"/>
          </a:xfrm>
          <a:prstGeom prst="rect">
            <a:avLst/>
          </a:prstGeom>
        </p:spPr>
        <p:txBody>
          <a:bodyPr anchor="ctr" bIns="45000" lIns="90000" rIns="90000" tIns="45000"/>
          <a:p>
            <a:endParaRPr/>
          </a:p>
          <a:p>
            <a:r>
              <a:rPr b="1" lang="et-EE" sz="4000">
                <a:solidFill>
                  <a:srgbClr val="c00000"/>
                </a:solidFill>
                <a:latin typeface="Calibri"/>
              </a:rPr>
              <a:t>Vastutuskindlustus II</a:t>
            </a:r>
            <a:endParaRPr/>
          </a:p>
          <a:p>
            <a:pPr algn="ctr">
              <a:lnSpc>
                <a:spcPct val="100000"/>
              </a:lnSpc>
            </a:pPr>
            <a:endParaRPr/>
          </a:p>
        </p:txBody>
      </p:sp>
      <p:sp>
        <p:nvSpPr>
          <p:cNvPr id="124" name="CustomShape 3"/>
          <p:cNvSpPr/>
          <p:nvPr/>
        </p:nvSpPr>
        <p:spPr>
          <a:xfrm>
            <a:off x="184680" y="1628640"/>
            <a:ext cx="8706600" cy="5112720"/>
          </a:xfrm>
          <a:prstGeom prst="rect">
            <a:avLst/>
          </a:prstGeom>
        </p:spPr>
        <p:txBody>
          <a:bodyPr bIns="45000" lIns="90000" rIns="90000" tIns="45000"/>
          <a:p>
            <a:pPr>
              <a:lnSpc>
                <a:spcPct val="100000"/>
              </a:lnSpc>
            </a:pPr>
            <a:r>
              <a:rPr lang="et-EE" sz="2800">
                <a:solidFill>
                  <a:srgbClr val="000000"/>
                </a:solidFill>
                <a:latin typeface="Calibri"/>
              </a:rPr>
              <a:t>Loodav vastutuskindlustuse süsteem paneb muuhulgas rahalisi kohustusi tervishoiuteenuse osutajatele ning muudab käesoleval ajal kehtiva süülise kahjude hüvitamise süsteemi mittesüüliseks jne, peab õigusraamistik olema kehtestatud seaduse tasandil.  </a:t>
            </a:r>
            <a:r>
              <a:rPr lang="et-EE" sz="2800">
                <a:solidFill>
                  <a:srgbClr val="000000"/>
                </a:solidFill>
                <a:latin typeface="Calibri"/>
              </a:rPr>
              <a:t>	</a:t>
            </a:r>
            <a:endParaRPr/>
          </a:p>
          <a:p>
            <a:pPr>
              <a:lnSpc>
                <a:spcPct val="100000"/>
              </a:lnSpc>
            </a:pPr>
            <a:r>
              <a:rPr lang="et-EE" sz="2800">
                <a:solidFill>
                  <a:srgbClr val="000000"/>
                </a:solidFill>
                <a:latin typeface="Calibri"/>
              </a:rPr>
              <a:t>Kahjuhüvitiste ülempiiride seadmine või väljamaksete tabeli kehtestamine aitab majanduslikke mõjusid prognoosida ja kulusid kontrollida. (Konkretiseerimata)</a:t>
            </a:r>
            <a:r>
              <a:rPr lang="et-EE" sz="2800">
                <a:solidFill>
                  <a:srgbClr val="000000"/>
                </a:solidFill>
                <a:latin typeface="Calibri"/>
              </a:rPr>
              <a:t>	</a:t>
            </a:r>
            <a:endParaRPr/>
          </a:p>
          <a:p>
            <a:pPr>
              <a:lnSpc>
                <a:spcPct val="100000"/>
              </a:lnSpc>
            </a:pPr>
            <a:r>
              <a:rPr lang="et-EE" sz="2800">
                <a:solidFill>
                  <a:srgbClr val="002060"/>
                </a:solidFill>
                <a:latin typeface="Calibri"/>
              </a:rPr>
              <a:t>Menetluse astmelisus, lepitusorgani loomine(</a:t>
            </a:r>
            <a:r>
              <a:rPr lang="et-EE" sz="2800">
                <a:solidFill>
                  <a:srgbClr val="0070c0"/>
                </a:solidFill>
                <a:latin typeface="Calibri"/>
              </a:rPr>
              <a:t> plaanis).</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25" name="Picture 2"/>
          <p:cNvPicPr/>
          <p:nvPr/>
        </p:nvPicPr>
        <p:blipFill>
          <a:blip r:embed="rId1"/>
          <a:stretch>
            <a:fillRect/>
          </a:stretch>
        </p:blipFill>
        <p:spPr>
          <a:xfrm>
            <a:off x="0" y="0"/>
            <a:ext cx="9143280" cy="979920"/>
          </a:xfrm>
          <a:prstGeom prst="rect">
            <a:avLst/>
          </a:prstGeom>
        </p:spPr>
      </p:pic>
      <p:sp>
        <p:nvSpPr>
          <p:cNvPr id="126"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127" name="CustomShape 2"/>
          <p:cNvSpPr/>
          <p:nvPr/>
        </p:nvSpPr>
        <p:spPr>
          <a:xfrm>
            <a:off x="762120" y="747720"/>
            <a:ext cx="7771680" cy="719280"/>
          </a:xfrm>
          <a:prstGeom prst="rect">
            <a:avLst/>
          </a:prstGeom>
        </p:spPr>
        <p:txBody>
          <a:bodyPr anchor="ctr" bIns="45000" lIns="90000" rIns="90000" tIns="45000"/>
          <a:p>
            <a:endParaRPr/>
          </a:p>
          <a:p>
            <a:r>
              <a:rPr b="1" lang="et-EE" sz="4000">
                <a:solidFill>
                  <a:srgbClr val="c00000"/>
                </a:solidFill>
                <a:latin typeface="Calibri"/>
              </a:rPr>
              <a:t>Vastutuskindlustus III</a:t>
            </a:r>
            <a:endParaRPr/>
          </a:p>
          <a:p>
            <a:pPr algn="ctr">
              <a:lnSpc>
                <a:spcPct val="100000"/>
              </a:lnSpc>
            </a:pPr>
            <a:endParaRPr/>
          </a:p>
        </p:txBody>
      </p:sp>
      <p:sp>
        <p:nvSpPr>
          <p:cNvPr id="128" name="CustomShape 3"/>
          <p:cNvSpPr/>
          <p:nvPr/>
        </p:nvSpPr>
        <p:spPr>
          <a:xfrm>
            <a:off x="221400" y="1296000"/>
            <a:ext cx="8706600" cy="5112720"/>
          </a:xfrm>
          <a:prstGeom prst="rect">
            <a:avLst/>
          </a:prstGeom>
        </p:spPr>
        <p:txBody>
          <a:bodyPr bIns="45000" lIns="90000" rIns="90000" tIns="45000"/>
          <a:p>
            <a:pPr>
              <a:lnSpc>
                <a:spcPct val="100000"/>
              </a:lnSpc>
            </a:pPr>
            <a:r>
              <a:rPr lang="et-EE" sz="2800">
                <a:solidFill>
                  <a:srgbClr val="0070c0"/>
                </a:solidFill>
                <a:latin typeface="Calibri"/>
              </a:rPr>
              <a:t>Segadus  seaduse väljatöötamisel on suurenenud.</a:t>
            </a:r>
            <a:endParaRPr/>
          </a:p>
          <a:p>
            <a:pPr algn="ctr">
              <a:lnSpc>
                <a:spcPct val="100000"/>
              </a:lnSpc>
            </a:pPr>
            <a:r>
              <a:rPr lang="et-EE" sz="2800">
                <a:solidFill>
                  <a:srgbClr val="000000"/>
                </a:solidFill>
                <a:latin typeface="Calibri"/>
              </a:rPr>
              <a:t>Oht, et tekib paralleelne süsteem:süüline/mittesüüline-</a:t>
            </a:r>
            <a:endParaRPr/>
          </a:p>
          <a:p>
            <a:pPr algn="ctr">
              <a:lnSpc>
                <a:spcPct val="100000"/>
              </a:lnSpc>
            </a:pPr>
            <a:r>
              <a:rPr lang="et-EE" sz="2800">
                <a:solidFill>
                  <a:srgbClr val="000000"/>
                </a:solidFill>
                <a:latin typeface="Calibri"/>
              </a:rPr>
              <a:t>Uus seadus + VÕS regulatsioon. Tekib olukord, kus</a:t>
            </a:r>
            <a:endParaRPr/>
          </a:p>
          <a:p>
            <a:pPr algn="ctr">
              <a:lnSpc>
                <a:spcPct val="100000"/>
              </a:lnSpc>
            </a:pPr>
            <a:r>
              <a:rPr lang="et-EE" sz="2800">
                <a:solidFill>
                  <a:srgbClr val="000000"/>
                </a:solidFill>
                <a:latin typeface="Calibri"/>
              </a:rPr>
              <a:t>patsiendil on õigus pöörduda nõudega arsti vastu kohtusse ka juhul, kui patsient on juba saanud hüvitist patsiendikindlustuse seaduse alusel.</a:t>
            </a:r>
            <a:endParaRPr/>
          </a:p>
          <a:p>
            <a:pPr algn="ctr">
              <a:lnSpc>
                <a:spcPct val="100000"/>
              </a:lnSpc>
            </a:pPr>
            <a:r>
              <a:rPr lang="et-EE" sz="2800">
                <a:solidFill>
                  <a:srgbClr val="ff0000"/>
                </a:solidFill>
                <a:latin typeface="Calibri"/>
              </a:rPr>
              <a:t>EAL</a:t>
            </a:r>
            <a:r>
              <a:rPr lang="et-EE" sz="2800">
                <a:solidFill>
                  <a:srgbClr val="000000"/>
                </a:solidFill>
                <a:latin typeface="Calibri"/>
              </a:rPr>
              <a:t>: Koos mittesüülise vastutuse aluste kehtestamisega</a:t>
            </a:r>
            <a:endParaRPr/>
          </a:p>
          <a:p>
            <a:pPr algn="ctr">
              <a:lnSpc>
                <a:spcPct val="100000"/>
              </a:lnSpc>
            </a:pPr>
            <a:r>
              <a:rPr lang="et-EE" sz="2800">
                <a:solidFill>
                  <a:srgbClr val="000000"/>
                </a:solidFill>
                <a:latin typeface="Calibri"/>
              </a:rPr>
              <a:t>vaadata üle kehtiv VÕS tervishoiuteenuse osutamise lepingu regulatsioon osas,</a:t>
            </a:r>
            <a:endParaRPr/>
          </a:p>
          <a:p>
            <a:pPr algn="ctr">
              <a:lnSpc>
                <a:spcPct val="100000"/>
              </a:lnSpc>
            </a:pPr>
            <a:r>
              <a:rPr lang="et-EE" sz="2800">
                <a:solidFill>
                  <a:srgbClr val="000000"/>
                </a:solidFill>
                <a:latin typeface="Calibri"/>
              </a:rPr>
              <a:t>mis sätestab arsti ja teiste tervishoiuteenuse osutaja juures töötavate</a:t>
            </a:r>
            <a:endParaRPr/>
          </a:p>
          <a:p>
            <a:pPr algn="ctr">
              <a:lnSpc>
                <a:spcPct val="100000"/>
              </a:lnSpc>
            </a:pPr>
            <a:r>
              <a:rPr lang="et-EE" sz="2800">
                <a:solidFill>
                  <a:srgbClr val="000000"/>
                </a:solidFill>
                <a:latin typeface="Calibri"/>
              </a:rPr>
              <a:t>Tervishoiutöötajate vastutuse ning teha muudatused VÕS § 758 ning VÕS § 770 sätetes.</a:t>
            </a:r>
            <a:endParaRPr/>
          </a:p>
          <a:p>
            <a:pPr>
              <a:lnSpc>
                <a:spcPct val="100000"/>
              </a:lnSpc>
            </a:pP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29" name="Picture 2"/>
          <p:cNvPicPr/>
          <p:nvPr/>
        </p:nvPicPr>
        <p:blipFill>
          <a:blip r:embed="rId1"/>
          <a:stretch>
            <a:fillRect/>
          </a:stretch>
        </p:blipFill>
        <p:spPr>
          <a:xfrm>
            <a:off x="0" y="0"/>
            <a:ext cx="9143280" cy="979920"/>
          </a:xfrm>
          <a:prstGeom prst="rect">
            <a:avLst/>
          </a:prstGeom>
        </p:spPr>
      </p:pic>
      <p:sp>
        <p:nvSpPr>
          <p:cNvPr id="130"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131" name="CustomShape 2"/>
          <p:cNvSpPr/>
          <p:nvPr/>
        </p:nvSpPr>
        <p:spPr>
          <a:xfrm>
            <a:off x="685800" y="1052640"/>
            <a:ext cx="7771680" cy="719280"/>
          </a:xfrm>
          <a:prstGeom prst="rect">
            <a:avLst/>
          </a:prstGeom>
        </p:spPr>
        <p:txBody>
          <a:bodyPr anchor="ctr" bIns="45000" lIns="90000" rIns="90000" tIns="45000"/>
          <a:p>
            <a:endParaRPr/>
          </a:p>
          <a:p>
            <a:r>
              <a:rPr b="1" lang="et-EE" sz="4000">
                <a:solidFill>
                  <a:srgbClr val="c00000"/>
                </a:solidFill>
                <a:latin typeface="Calibri"/>
              </a:rPr>
              <a:t>Vastutuskindlustus</a:t>
            </a:r>
            <a:endParaRPr/>
          </a:p>
          <a:p>
            <a:pPr algn="ctr">
              <a:lnSpc>
                <a:spcPct val="100000"/>
              </a:lnSpc>
            </a:pPr>
            <a:endParaRPr/>
          </a:p>
        </p:txBody>
      </p:sp>
      <p:sp>
        <p:nvSpPr>
          <p:cNvPr id="132" name="CustomShape 3"/>
          <p:cNvSpPr/>
          <p:nvPr/>
        </p:nvSpPr>
        <p:spPr>
          <a:xfrm>
            <a:off x="184680" y="1628640"/>
            <a:ext cx="8706600" cy="5112720"/>
          </a:xfrm>
          <a:prstGeom prst="rect">
            <a:avLst/>
          </a:prstGeom>
        </p:spPr>
        <p:txBody>
          <a:bodyPr bIns="45000" lIns="90000" rIns="90000" tIns="45000"/>
          <a:p>
            <a:pPr algn="ctr">
              <a:lnSpc>
                <a:spcPct val="100000"/>
              </a:lnSpc>
            </a:pPr>
            <a:r>
              <a:rPr lang="et-EE" sz="2800">
                <a:solidFill>
                  <a:srgbClr val="000000"/>
                </a:solidFill>
                <a:latin typeface="Calibri"/>
              </a:rPr>
              <a:t>VÕS § 770 muudatusettepanek: </a:t>
            </a:r>
            <a:endParaRPr/>
          </a:p>
          <a:p>
            <a:pPr algn="ctr">
              <a:lnSpc>
                <a:spcPct val="100000"/>
              </a:lnSpc>
            </a:pPr>
            <a:r>
              <a:rPr lang="et-EE" sz="2800">
                <a:solidFill>
                  <a:srgbClr val="000000"/>
                </a:solidFill>
                <a:latin typeface="Calibri"/>
              </a:rPr>
              <a:t>Tervishoiuteenuse osutaja ja kvalifitseeritud arst, hambaarst, iseseisvalt tervishoiuteenust osutav õde või ämmaemand, kes tegutseb tervishoiuteenuse osutajaga sõlmitud töölepingu või muu sellesarnase lepingu alusel, </a:t>
            </a:r>
            <a:r>
              <a:rPr b="1" lang="et-EE" sz="2800" u="sng">
                <a:solidFill>
                  <a:srgbClr val="000000"/>
                </a:solidFill>
                <a:latin typeface="Calibri"/>
              </a:rPr>
              <a:t>vastutab tervishoiuteenuse osutamise tagajärjel tekkinud tervisekahju eest patsiendikindlustuse seaduses sätestatud alustel ja ulatuses juhul, kui kahju tekkimine oleks olnud tervishoiuteenuste osutamisel teisiti tegutsemisega tõenäoliselt välditav</a:t>
            </a:r>
            <a:r>
              <a:rPr lang="et-EE" sz="2800">
                <a:solidFill>
                  <a:srgbClr val="000000"/>
                </a:solidFill>
                <a:latin typeface="Calibri"/>
              </a:rPr>
              <a:t>.</a:t>
            </a:r>
            <a:endParaRPr/>
          </a:p>
          <a:p>
            <a:pPr algn="ctr">
              <a:lnSpc>
                <a:spcPct val="100000"/>
              </a:lnSpc>
            </a:pPr>
            <a:r>
              <a:rPr lang="et-EE" sz="2800">
                <a:solidFill>
                  <a:srgbClr val="000000"/>
                </a:solidFill>
                <a:latin typeface="Calibri"/>
              </a:rPr>
              <a:t> </a:t>
            </a:r>
            <a:endParaRPr/>
          </a:p>
          <a:p>
            <a:pPr>
              <a:lnSpc>
                <a:spcPct val="100000"/>
              </a:lnSpc>
            </a:pPr>
            <a:endParaRPr/>
          </a:p>
          <a:p>
            <a:pPr>
              <a:lnSpc>
                <a:spcPct val="100000"/>
              </a:lnSpc>
            </a:pP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33" name="Picture 2"/>
          <p:cNvPicPr/>
          <p:nvPr/>
        </p:nvPicPr>
        <p:blipFill>
          <a:blip r:embed="rId1"/>
          <a:stretch>
            <a:fillRect/>
          </a:stretch>
        </p:blipFill>
        <p:spPr>
          <a:xfrm>
            <a:off x="0" y="0"/>
            <a:ext cx="9143280" cy="1129680"/>
          </a:xfrm>
          <a:prstGeom prst="rect">
            <a:avLst/>
          </a:prstGeom>
        </p:spPr>
      </p:pic>
      <p:sp>
        <p:nvSpPr>
          <p:cNvPr id="134" name="CustomShape 1"/>
          <p:cNvSpPr/>
          <p:nvPr/>
        </p:nvSpPr>
        <p:spPr>
          <a:xfrm>
            <a:off x="699120" y="1982520"/>
            <a:ext cx="7594200" cy="118728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sz="2400">
                <a:solidFill>
                  <a:srgbClr val="003399"/>
                </a:solidFill>
                <a:latin typeface="Arial"/>
              </a:rPr>
              <a:t>.</a:t>
            </a:r>
            <a:endParaRPr/>
          </a:p>
        </p:txBody>
      </p:sp>
      <p:sp>
        <p:nvSpPr>
          <p:cNvPr id="135" name="CustomShape 2"/>
          <p:cNvSpPr/>
          <p:nvPr/>
        </p:nvSpPr>
        <p:spPr>
          <a:xfrm>
            <a:off x="685800" y="2130480"/>
            <a:ext cx="7771680" cy="1469160"/>
          </a:xfrm>
          <a:prstGeom prst="rect">
            <a:avLst/>
          </a:prstGeom>
        </p:spPr>
        <p:txBody>
          <a:bodyPr anchor="ctr" bIns="45000" lIns="90000" rIns="90000" tIns="45000"/>
          <a:p>
            <a:endParaRPr/>
          </a:p>
          <a:p>
            <a:pPr algn="ctr">
              <a:lnSpc>
                <a:spcPct val="100000"/>
              </a:lnSpc>
            </a:pPr>
            <a:endParaRPr/>
          </a:p>
        </p:txBody>
      </p:sp>
      <p:sp>
        <p:nvSpPr>
          <p:cNvPr id="136" name="CustomShape 3"/>
          <p:cNvSpPr/>
          <p:nvPr/>
        </p:nvSpPr>
        <p:spPr>
          <a:xfrm>
            <a:off x="1371600" y="3886200"/>
            <a:ext cx="6400080" cy="1751760"/>
          </a:xfrm>
          <a:prstGeom prst="rect">
            <a:avLst/>
          </a:prstGeom>
        </p:spPr>
        <p:txBody>
          <a:bodyPr bIns="45000" lIns="90000" rIns="90000" tIns="45000"/>
          <a:p>
            <a:pPr algn="ctr">
              <a:lnSpc>
                <a:spcPct val="100000"/>
              </a:lnSpc>
            </a:pPr>
            <a:endParaRPr/>
          </a:p>
          <a:p>
            <a:pPr algn="ctr">
              <a:lnSpc>
                <a:spcPct val="100000"/>
              </a:lnSpc>
            </a:pPr>
            <a:endParaRPr/>
          </a:p>
          <a:p>
            <a:pPr algn="ctr">
              <a:lnSpc>
                <a:spcPct val="100000"/>
              </a:lnSpc>
            </a:pPr>
            <a:endParaRPr/>
          </a:p>
        </p:txBody>
      </p:sp>
      <p:sp>
        <p:nvSpPr>
          <p:cNvPr id="137" name="CustomShape 4"/>
          <p:cNvSpPr/>
          <p:nvPr/>
        </p:nvSpPr>
        <p:spPr>
          <a:xfrm>
            <a:off x="3996000" y="2582640"/>
            <a:ext cx="4425120" cy="1308960"/>
          </a:xfrm>
          <a:prstGeom prst="rect">
            <a:avLst/>
          </a:prstGeom>
        </p:spPr>
        <p:txBody>
          <a:bodyPr bIns="45000" lIns="90000" rIns="90000" tIns="45000"/>
          <a:p>
            <a:pPr>
              <a:lnSpc>
                <a:spcPct val="100000"/>
              </a:lnSpc>
            </a:pPr>
            <a:endParaRPr/>
          </a:p>
          <a:p>
            <a:pPr>
              <a:lnSpc>
                <a:spcPct val="100000"/>
              </a:lnSpc>
            </a:pPr>
            <a:endParaRPr/>
          </a:p>
        </p:txBody>
      </p:sp>
      <p:sp>
        <p:nvSpPr>
          <p:cNvPr id="138" name="CustomShape 5"/>
          <p:cNvSpPr/>
          <p:nvPr/>
        </p:nvSpPr>
        <p:spPr>
          <a:xfrm>
            <a:off x="1428840" y="3244320"/>
            <a:ext cx="3552120" cy="1735920"/>
          </a:xfrm>
          <a:prstGeom prst="rect">
            <a:avLst/>
          </a:prstGeom>
        </p:spPr>
        <p:txBody>
          <a:bodyPr bIns="45000" lIns="90000" rIns="90000" tIns="45000"/>
          <a:p>
            <a:pPr>
              <a:lnSpc>
                <a:spcPct val="100000"/>
              </a:lnSpc>
            </a:pPr>
            <a:r>
              <a:rPr b="1" lang="et-EE" sz="3600">
                <a:solidFill>
                  <a:srgbClr val="000000"/>
                </a:solidFill>
                <a:latin typeface="Calibri"/>
              </a:rPr>
              <a:t> </a:t>
            </a:r>
            <a:r>
              <a:rPr b="1" lang="et-EE" sz="3600">
                <a:solidFill>
                  <a:srgbClr val="7878de"/>
                </a:solidFill>
                <a:latin typeface="Calibri"/>
              </a:rPr>
              <a:t>Tänan                         kuulamast! </a:t>
            </a:r>
            <a:endParaRPr/>
          </a:p>
          <a:p>
            <a:pPr>
              <a:lnSpc>
                <a:spcPct val="100000"/>
              </a:lnSpc>
            </a:pPr>
            <a:r>
              <a:rPr b="1" lang="et-EE" sz="3600">
                <a:solidFill>
                  <a:srgbClr val="7878de"/>
                </a:solidFill>
                <a:latin typeface="Calibri"/>
              </a:rPr>
              <a:t>Ilusat Jõuluaega!</a:t>
            </a:r>
            <a:endParaRPr/>
          </a:p>
        </p:txBody>
      </p:sp>
      <p:pic>
        <p:nvPicPr>
          <p:cNvPr descr="" id="139" name="Picture 2"/>
          <p:cNvPicPr/>
          <p:nvPr/>
        </p:nvPicPr>
        <p:blipFill>
          <a:blip r:embed="rId2"/>
          <a:stretch>
            <a:fillRect/>
          </a:stretch>
        </p:blipFill>
        <p:spPr>
          <a:xfrm>
            <a:off x="4788000" y="1631520"/>
            <a:ext cx="3332880" cy="366912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7" name="Picture 2"/>
          <p:cNvPicPr/>
          <p:nvPr/>
        </p:nvPicPr>
        <p:blipFill>
          <a:blip r:embed="rId1"/>
          <a:stretch>
            <a:fillRect/>
          </a:stretch>
        </p:blipFill>
        <p:spPr>
          <a:xfrm>
            <a:off x="0" y="0"/>
            <a:ext cx="9143280" cy="979920"/>
          </a:xfrm>
          <a:prstGeom prst="rect">
            <a:avLst/>
          </a:prstGeom>
        </p:spPr>
      </p:pic>
      <p:sp>
        <p:nvSpPr>
          <p:cNvPr id="78"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79" name="CustomShape 2"/>
          <p:cNvSpPr/>
          <p:nvPr/>
        </p:nvSpPr>
        <p:spPr>
          <a:xfrm>
            <a:off x="179640" y="1196640"/>
            <a:ext cx="8640360" cy="677160"/>
          </a:xfrm>
          <a:prstGeom prst="rect">
            <a:avLst/>
          </a:prstGeom>
        </p:spPr>
        <p:txBody>
          <a:bodyPr anchor="ctr" bIns="45000" lIns="90000" rIns="90000" tIns="45000"/>
          <a:p>
            <a:pPr algn="ctr">
              <a:lnSpc>
                <a:spcPct val="100000"/>
              </a:lnSpc>
            </a:pPr>
            <a:r>
              <a:rPr b="1" lang="et-EE" sz="4000">
                <a:solidFill>
                  <a:srgbClr val="c00000"/>
                </a:solidFill>
                <a:latin typeface="Calibri"/>
              </a:rPr>
              <a:t>Vastutuskindlustuse vajalikkus</a:t>
            </a:r>
            <a:endParaRPr/>
          </a:p>
        </p:txBody>
      </p:sp>
      <p:sp>
        <p:nvSpPr>
          <p:cNvPr id="80" name="CustomShape 3"/>
          <p:cNvSpPr/>
          <p:nvPr/>
        </p:nvSpPr>
        <p:spPr>
          <a:xfrm>
            <a:off x="184680" y="1874520"/>
            <a:ext cx="8706600" cy="4866840"/>
          </a:xfrm>
          <a:prstGeom prst="rect">
            <a:avLst/>
          </a:prstGeom>
        </p:spPr>
        <p:txBody>
          <a:bodyPr bIns="45000" lIns="90000" rIns="90000" tIns="45000"/>
          <a:p>
            <a:pPr>
              <a:lnSpc>
                <a:spcPct val="100000"/>
              </a:lnSpc>
              <a:buFont typeface="Arial"/>
              <a:buChar char="•"/>
            </a:pPr>
            <a:r>
              <a:rPr b="1" lang="et-EE" sz="2800">
                <a:solidFill>
                  <a:srgbClr val="002060"/>
                </a:solidFill>
                <a:latin typeface="Calibri"/>
              </a:rPr>
              <a:t>Aitab talutavaks muuta vastutamist riskivastutuse alusel</a:t>
            </a:r>
            <a:endParaRPr/>
          </a:p>
          <a:p>
            <a:pPr>
              <a:lnSpc>
                <a:spcPct val="100000"/>
              </a:lnSpc>
            </a:pPr>
            <a:endParaRPr/>
          </a:p>
          <a:p>
            <a:pPr>
              <a:lnSpc>
                <a:spcPct val="100000"/>
              </a:lnSpc>
              <a:buFont typeface="Arial"/>
              <a:buChar char="•"/>
            </a:pPr>
            <a:r>
              <a:rPr b="1" lang="et-EE" sz="2800">
                <a:solidFill>
                  <a:srgbClr val="002060"/>
                </a:solidFill>
                <a:latin typeface="Calibri"/>
              </a:rPr>
              <a:t>Isiku eksimus oma ametikohustuste täitmisel võib kaasa tuua suure kahju ja vastutuskindlustus võimaldab selle negatiivse aspekti tähtsust vähendada</a:t>
            </a: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1" name="Picture 2"/>
          <p:cNvPicPr/>
          <p:nvPr/>
        </p:nvPicPr>
        <p:blipFill>
          <a:blip r:embed="rId1"/>
          <a:stretch>
            <a:fillRect/>
          </a:stretch>
        </p:blipFill>
        <p:spPr>
          <a:xfrm>
            <a:off x="0" y="0"/>
            <a:ext cx="9143280" cy="979920"/>
          </a:xfrm>
          <a:prstGeom prst="rect">
            <a:avLst/>
          </a:prstGeom>
        </p:spPr>
      </p:pic>
      <p:sp>
        <p:nvSpPr>
          <p:cNvPr id="82"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83" name="CustomShape 2"/>
          <p:cNvSpPr/>
          <p:nvPr/>
        </p:nvSpPr>
        <p:spPr>
          <a:xfrm>
            <a:off x="179640" y="1196640"/>
            <a:ext cx="8640360" cy="677160"/>
          </a:xfrm>
          <a:prstGeom prst="rect">
            <a:avLst/>
          </a:prstGeom>
        </p:spPr>
        <p:txBody>
          <a:bodyPr anchor="ctr" bIns="45000" lIns="90000" rIns="90000" tIns="45000"/>
          <a:p>
            <a:pPr algn="ctr">
              <a:lnSpc>
                <a:spcPct val="100000"/>
              </a:lnSpc>
            </a:pPr>
            <a:r>
              <a:rPr b="1" lang="et-EE" sz="4000">
                <a:solidFill>
                  <a:srgbClr val="c00000"/>
                </a:solidFill>
                <a:latin typeface="Calibri"/>
              </a:rPr>
              <a:t>Vastutuskindlustuse mõiste</a:t>
            </a:r>
            <a:endParaRPr/>
          </a:p>
        </p:txBody>
      </p:sp>
      <p:sp>
        <p:nvSpPr>
          <p:cNvPr id="84" name="CustomShape 3"/>
          <p:cNvSpPr/>
          <p:nvPr/>
        </p:nvSpPr>
        <p:spPr>
          <a:xfrm>
            <a:off x="184680" y="1874520"/>
            <a:ext cx="8706600" cy="4866840"/>
          </a:xfrm>
          <a:prstGeom prst="rect">
            <a:avLst/>
          </a:prstGeom>
        </p:spPr>
        <p:txBody>
          <a:bodyPr bIns="45000" lIns="90000" rIns="90000" tIns="45000"/>
          <a:p>
            <a:pPr>
              <a:lnSpc>
                <a:spcPct val="100000"/>
              </a:lnSpc>
              <a:buFont typeface="Arial"/>
              <a:buChar char="-"/>
            </a:pPr>
            <a:r>
              <a:rPr b="1" lang="et-EE" sz="2800">
                <a:solidFill>
                  <a:srgbClr val="002060"/>
                </a:solidFill>
                <a:latin typeface="Calibri"/>
              </a:rPr>
              <a:t>Hüvitada kahju, mille kindlustusvõtja on tekitanud kolmandale isikule( kannatanule) kindlustuse kehtivuse ajal toimunud kindlustusjuhtumi tagajärjel</a:t>
            </a:r>
            <a:endParaRPr/>
          </a:p>
          <a:p>
            <a:pPr>
              <a:lnSpc>
                <a:spcPct val="100000"/>
              </a:lnSpc>
            </a:pPr>
            <a:endParaRPr/>
          </a:p>
          <a:p>
            <a:pPr>
              <a:lnSpc>
                <a:spcPct val="100000"/>
              </a:lnSpc>
              <a:buFont typeface="Arial"/>
              <a:buChar char="-"/>
            </a:pPr>
            <a:r>
              <a:rPr b="1" lang="et-EE" sz="2800">
                <a:solidFill>
                  <a:srgbClr val="002060"/>
                </a:solidFill>
                <a:latin typeface="Calibri"/>
              </a:rPr>
              <a:t>Kohustus kanda õigusabile tehtud kulud</a:t>
            </a:r>
            <a:endParaRPr/>
          </a:p>
          <a:p>
            <a:pPr>
              <a:lnSpc>
                <a:spcPct val="100000"/>
              </a:lnSpc>
            </a:pPr>
            <a:endParaRPr/>
          </a:p>
          <a:p>
            <a:pPr>
              <a:lnSpc>
                <a:spcPct val="100000"/>
              </a:lnSpc>
            </a:pPr>
            <a:r>
              <a:rPr b="1" lang="et-EE" sz="2800">
                <a:solidFill>
                  <a:srgbClr val="002060"/>
                </a:solidFill>
                <a:latin typeface="Calibri"/>
              </a:rPr>
              <a:t>Seadus ei sätesta, missuguse kahju eest kindlustusandja vastutab, seega kui kindlustuslepingus pole küsimust täpsustatud, tuleb eeldada, et hüvitatakse igasugune kahju.</a:t>
            </a:r>
            <a:endParaRPr/>
          </a:p>
          <a:p>
            <a:pPr>
              <a:lnSpc>
                <a:spcPct val="100000"/>
              </a:lnSpc>
            </a:pPr>
            <a:endParaRPr/>
          </a:p>
          <a:p>
            <a:pPr>
              <a:lnSpc>
                <a:spcPct val="100000"/>
              </a:lnSpc>
            </a:pPr>
            <a:endParaRPr/>
          </a:p>
          <a:p>
            <a:pPr>
              <a:lnSpc>
                <a:spcPct val="100000"/>
              </a:lnSpc>
            </a:pP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5" name="Picture 2"/>
          <p:cNvPicPr/>
          <p:nvPr/>
        </p:nvPicPr>
        <p:blipFill>
          <a:blip r:embed="rId1"/>
          <a:stretch>
            <a:fillRect/>
          </a:stretch>
        </p:blipFill>
        <p:spPr>
          <a:xfrm>
            <a:off x="0" y="0"/>
            <a:ext cx="9143280" cy="979920"/>
          </a:xfrm>
          <a:prstGeom prst="rect">
            <a:avLst/>
          </a:prstGeom>
        </p:spPr>
      </p:pic>
      <p:sp>
        <p:nvSpPr>
          <p:cNvPr id="86"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87" name="CustomShape 2"/>
          <p:cNvSpPr/>
          <p:nvPr/>
        </p:nvSpPr>
        <p:spPr>
          <a:xfrm>
            <a:off x="28080" y="2343600"/>
            <a:ext cx="8850960" cy="4405320"/>
          </a:xfrm>
          <a:prstGeom prst="rect">
            <a:avLst/>
          </a:prstGeom>
        </p:spPr>
        <p:txBody>
          <a:bodyPr bIns="45000" lIns="90000" rIns="90000" tIns="45000"/>
          <a:p>
            <a:pPr>
              <a:lnSpc>
                <a:spcPct val="100000"/>
              </a:lnSpc>
              <a:buFont typeface="Arial"/>
              <a:buChar char="•"/>
            </a:pPr>
            <a:r>
              <a:rPr lang="et-EE" sz="3200">
                <a:solidFill>
                  <a:srgbClr val="002060"/>
                </a:solidFill>
                <a:latin typeface="Calibri"/>
              </a:rPr>
              <a:t>Kannatanule tekitatud kahju hüvitamine</a:t>
            </a:r>
            <a:endParaRPr/>
          </a:p>
          <a:p>
            <a:pPr>
              <a:lnSpc>
                <a:spcPct val="100000"/>
              </a:lnSpc>
            </a:pPr>
            <a:endParaRPr/>
          </a:p>
          <a:p>
            <a:pPr>
              <a:lnSpc>
                <a:spcPct val="100000"/>
              </a:lnSpc>
              <a:buFont typeface="Arial"/>
              <a:buChar char="•"/>
            </a:pPr>
            <a:r>
              <a:rPr lang="et-EE" sz="3200">
                <a:solidFill>
                  <a:srgbClr val="002060"/>
                </a:solidFill>
                <a:latin typeface="Calibri"/>
              </a:rPr>
              <a:t>Kahju tekitaja vabastamine nimetatud kohustuse täitmisest</a:t>
            </a:r>
            <a:endParaRPr/>
          </a:p>
        </p:txBody>
      </p:sp>
      <p:sp>
        <p:nvSpPr>
          <p:cNvPr id="88" name="CustomShape 3"/>
          <p:cNvSpPr/>
          <p:nvPr/>
        </p:nvSpPr>
        <p:spPr>
          <a:xfrm>
            <a:off x="685800" y="980640"/>
            <a:ext cx="7771680" cy="1469160"/>
          </a:xfrm>
          <a:prstGeom prst="rect">
            <a:avLst/>
          </a:prstGeom>
        </p:spPr>
        <p:txBody>
          <a:bodyPr anchor="ctr" bIns="45000" lIns="90000" rIns="90000" tIns="45000"/>
          <a:p>
            <a:pPr algn="ctr">
              <a:lnSpc>
                <a:spcPct val="100000"/>
              </a:lnSpc>
            </a:pPr>
            <a:r>
              <a:rPr b="1" lang="et-EE" sz="4400">
                <a:solidFill>
                  <a:srgbClr val="ff0000"/>
                </a:solidFill>
                <a:latin typeface="Calibri"/>
              </a:rPr>
              <a:t>Vastutuskindlustuse eesmärgid</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9" name="Picture 2"/>
          <p:cNvPicPr/>
          <p:nvPr/>
        </p:nvPicPr>
        <p:blipFill>
          <a:blip r:embed="rId1"/>
          <a:stretch>
            <a:fillRect/>
          </a:stretch>
        </p:blipFill>
        <p:spPr>
          <a:xfrm>
            <a:off x="0" y="0"/>
            <a:ext cx="9143280" cy="979920"/>
          </a:xfrm>
          <a:prstGeom prst="rect">
            <a:avLst/>
          </a:prstGeom>
        </p:spPr>
      </p:pic>
      <p:sp>
        <p:nvSpPr>
          <p:cNvPr id="90"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91" name="CustomShape 2"/>
          <p:cNvSpPr/>
          <p:nvPr/>
        </p:nvSpPr>
        <p:spPr>
          <a:xfrm>
            <a:off x="685800" y="1130400"/>
            <a:ext cx="7771680" cy="641880"/>
          </a:xfrm>
          <a:prstGeom prst="rect">
            <a:avLst/>
          </a:prstGeom>
        </p:spPr>
        <p:txBody>
          <a:bodyPr anchor="ctr" bIns="45000" lIns="90000" rIns="90000" tIns="45000"/>
          <a:p>
            <a:pPr algn="ctr">
              <a:lnSpc>
                <a:spcPct val="100000"/>
              </a:lnSpc>
            </a:pPr>
            <a:r>
              <a:rPr b="1" lang="et-EE" sz="3600">
                <a:solidFill>
                  <a:srgbClr val="c00000"/>
                </a:solidFill>
                <a:latin typeface="Calibri"/>
              </a:rPr>
              <a:t>Vastutuskindlustuse liigid</a:t>
            </a:r>
            <a:endParaRPr/>
          </a:p>
        </p:txBody>
      </p:sp>
      <p:sp>
        <p:nvSpPr>
          <p:cNvPr id="92" name="CustomShape 3"/>
          <p:cNvSpPr/>
          <p:nvPr/>
        </p:nvSpPr>
        <p:spPr>
          <a:xfrm>
            <a:off x="184680" y="1874520"/>
            <a:ext cx="8850960" cy="4866840"/>
          </a:xfrm>
          <a:prstGeom prst="rect">
            <a:avLst/>
          </a:prstGeom>
        </p:spPr>
        <p:txBody>
          <a:bodyPr bIns="45000" lIns="90000" rIns="90000" tIns="45000"/>
          <a:p>
            <a:pPr>
              <a:lnSpc>
                <a:spcPct val="100000"/>
              </a:lnSpc>
            </a:pPr>
            <a:r>
              <a:rPr lang="et-EE" sz="2800">
                <a:solidFill>
                  <a:srgbClr val="002060"/>
                </a:solidFill>
                <a:latin typeface="Calibri"/>
              </a:rPr>
              <a:t>A  - vabatahtlik</a:t>
            </a:r>
            <a:endParaRPr/>
          </a:p>
          <a:p>
            <a:pPr>
              <a:lnSpc>
                <a:spcPct val="100000"/>
              </a:lnSpc>
            </a:pPr>
            <a:r>
              <a:rPr lang="et-EE" sz="2800">
                <a:solidFill>
                  <a:srgbClr val="002060"/>
                </a:solidFill>
                <a:latin typeface="Calibri"/>
              </a:rPr>
              <a:t>    </a:t>
            </a:r>
            <a:r>
              <a:rPr lang="et-EE" sz="2800">
                <a:solidFill>
                  <a:srgbClr val="002060"/>
                </a:solidFill>
                <a:latin typeface="Calibri"/>
              </a:rPr>
              <a:t>- kohustuslik</a:t>
            </a:r>
            <a:endParaRPr/>
          </a:p>
          <a:p>
            <a:pPr>
              <a:lnSpc>
                <a:spcPct val="100000"/>
              </a:lnSpc>
            </a:pPr>
            <a:r>
              <a:rPr lang="et-EE" sz="2800">
                <a:solidFill>
                  <a:srgbClr val="002060"/>
                </a:solidFill>
                <a:latin typeface="Calibri"/>
              </a:rPr>
              <a:t>B – üldvastutuskindlustus (ettevõtte tegevuse vastutuskindlustus, ehitise omaniku või ürituse korraldaja vk)</a:t>
            </a:r>
            <a:endParaRPr/>
          </a:p>
          <a:p>
            <a:pPr>
              <a:lnSpc>
                <a:spcPct val="100000"/>
              </a:lnSpc>
            </a:pPr>
            <a:r>
              <a:rPr lang="et-EE" sz="2800">
                <a:solidFill>
                  <a:srgbClr val="002060"/>
                </a:solidFill>
                <a:latin typeface="Calibri"/>
              </a:rPr>
              <a:t>   </a:t>
            </a:r>
            <a:r>
              <a:rPr lang="et-EE" sz="2800">
                <a:solidFill>
                  <a:srgbClr val="002060"/>
                </a:solidFill>
                <a:latin typeface="Calibri"/>
              </a:rPr>
              <a:t>- professionaalne vastutuskindlustus (advokaadi, audiitori, notari, pankrotihalduri, arsti, arhitekti, inseneri vk)</a:t>
            </a:r>
            <a:endParaRPr/>
          </a:p>
          <a:p>
            <a:pPr>
              <a:lnSpc>
                <a:spcPct val="100000"/>
              </a:lnSpc>
            </a:pP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93" name="Picture 2"/>
          <p:cNvPicPr/>
          <p:nvPr/>
        </p:nvPicPr>
        <p:blipFill>
          <a:blip r:embed="rId1"/>
          <a:stretch>
            <a:fillRect/>
          </a:stretch>
        </p:blipFill>
        <p:spPr>
          <a:xfrm>
            <a:off x="0" y="0"/>
            <a:ext cx="9143280" cy="979920"/>
          </a:xfrm>
          <a:prstGeom prst="rect">
            <a:avLst/>
          </a:prstGeom>
        </p:spPr>
      </p:pic>
      <p:sp>
        <p:nvSpPr>
          <p:cNvPr id="94"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95" name="CustomShape 2"/>
          <p:cNvSpPr/>
          <p:nvPr/>
        </p:nvSpPr>
        <p:spPr>
          <a:xfrm>
            <a:off x="685800" y="1052640"/>
            <a:ext cx="7771680" cy="719280"/>
          </a:xfrm>
          <a:prstGeom prst="rect">
            <a:avLst/>
          </a:prstGeom>
        </p:spPr>
        <p:txBody>
          <a:bodyPr anchor="ctr" bIns="45000" lIns="90000" rIns="90000" tIns="45000"/>
          <a:p>
            <a:endParaRPr/>
          </a:p>
          <a:p>
            <a:r>
              <a:rPr b="1" lang="et-EE" sz="4000">
                <a:solidFill>
                  <a:srgbClr val="c00000"/>
                </a:solidFill>
                <a:latin typeface="Calibri"/>
              </a:rPr>
              <a:t>Vastutuskindlustuse lepingute liigid</a:t>
            </a:r>
            <a:endParaRPr/>
          </a:p>
          <a:p>
            <a:pPr algn="ctr">
              <a:lnSpc>
                <a:spcPct val="100000"/>
              </a:lnSpc>
            </a:pPr>
            <a:endParaRPr/>
          </a:p>
        </p:txBody>
      </p:sp>
      <p:sp>
        <p:nvSpPr>
          <p:cNvPr id="96" name="CustomShape 3"/>
          <p:cNvSpPr/>
          <p:nvPr/>
        </p:nvSpPr>
        <p:spPr>
          <a:xfrm>
            <a:off x="184680" y="1628640"/>
            <a:ext cx="8706600" cy="5112720"/>
          </a:xfrm>
          <a:prstGeom prst="rect">
            <a:avLst/>
          </a:prstGeom>
        </p:spPr>
        <p:txBody>
          <a:bodyPr bIns="45000" lIns="90000" rIns="90000" tIns="45000"/>
          <a:p>
            <a:pPr>
              <a:lnSpc>
                <a:spcPct val="100000"/>
              </a:lnSpc>
            </a:pPr>
            <a:endParaRPr/>
          </a:p>
          <a:p>
            <a:pPr>
              <a:lnSpc>
                <a:spcPct val="100000"/>
              </a:lnSpc>
              <a:buFont typeface="Arial"/>
              <a:buChar char="-"/>
            </a:pPr>
            <a:r>
              <a:rPr lang="et-EE" sz="2800">
                <a:solidFill>
                  <a:srgbClr val="002060"/>
                </a:solidFill>
                <a:latin typeface="Calibri"/>
              </a:rPr>
              <a:t>lepingud, mis kehtivad vastutusele tulenevalt kõigist kahjudest, mis ilmnevad kindlustuslepingu kehtivuse ajal  (claims made teooria)</a:t>
            </a:r>
            <a:endParaRPr/>
          </a:p>
          <a:p>
            <a:pPr>
              <a:lnSpc>
                <a:spcPct val="100000"/>
              </a:lnSpc>
            </a:pPr>
            <a:endParaRPr/>
          </a:p>
          <a:p>
            <a:pPr>
              <a:lnSpc>
                <a:spcPct val="100000"/>
              </a:lnSpc>
              <a:buFont typeface="Arial"/>
              <a:buChar char="-"/>
            </a:pPr>
            <a:r>
              <a:rPr lang="et-EE" sz="2800">
                <a:solidFill>
                  <a:srgbClr val="002060"/>
                </a:solidFill>
                <a:latin typeface="Calibri"/>
              </a:rPr>
              <a:t>Lepingud, mis kehtivad vastutusele tulenevalt kõigist kindlustusperioodil aset leidnud ja kahju põhjustanud või põhjustada võivatest tegudest (occuerence teooria)</a:t>
            </a:r>
            <a:endParaRPr/>
          </a:p>
          <a:p>
            <a:pPr>
              <a:lnSpc>
                <a:spcPct val="100000"/>
              </a:lnSpc>
            </a:pP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97" name="Picture 2"/>
          <p:cNvPicPr/>
          <p:nvPr/>
        </p:nvPicPr>
        <p:blipFill>
          <a:blip r:embed="rId1"/>
          <a:stretch>
            <a:fillRect/>
          </a:stretch>
        </p:blipFill>
        <p:spPr>
          <a:xfrm>
            <a:off x="0" y="0"/>
            <a:ext cx="9143280" cy="979920"/>
          </a:xfrm>
          <a:prstGeom prst="rect">
            <a:avLst/>
          </a:prstGeom>
        </p:spPr>
      </p:pic>
      <p:sp>
        <p:nvSpPr>
          <p:cNvPr id="98" name="CustomShape 1"/>
          <p:cNvSpPr/>
          <p:nvPr/>
        </p:nvSpPr>
        <p:spPr>
          <a:xfrm>
            <a:off x="699120" y="141300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99" name="CustomShape 2"/>
          <p:cNvSpPr/>
          <p:nvPr/>
        </p:nvSpPr>
        <p:spPr>
          <a:xfrm>
            <a:off x="628560" y="1490760"/>
            <a:ext cx="7771680" cy="719280"/>
          </a:xfrm>
          <a:prstGeom prst="rect">
            <a:avLst/>
          </a:prstGeom>
        </p:spPr>
        <p:txBody>
          <a:bodyPr anchor="ctr" bIns="45000" lIns="90000" rIns="90000" tIns="45000"/>
          <a:p>
            <a:endParaRPr/>
          </a:p>
          <a:p>
            <a:r>
              <a:rPr b="1" lang="et-EE" sz="4000">
                <a:solidFill>
                  <a:srgbClr val="c00000"/>
                </a:solidFill>
                <a:latin typeface="Calibri"/>
              </a:rPr>
              <a:t>Vastutuskindlustust välistavad õigusrikkumised</a:t>
            </a:r>
            <a:endParaRPr/>
          </a:p>
          <a:p>
            <a:pPr algn="ctr">
              <a:lnSpc>
                <a:spcPct val="100000"/>
              </a:lnSpc>
            </a:pPr>
            <a:endParaRPr/>
          </a:p>
        </p:txBody>
      </p:sp>
      <p:sp>
        <p:nvSpPr>
          <p:cNvPr id="100" name="CustomShape 3"/>
          <p:cNvSpPr/>
          <p:nvPr/>
        </p:nvSpPr>
        <p:spPr>
          <a:xfrm>
            <a:off x="85680" y="2670840"/>
            <a:ext cx="8706600" cy="5112720"/>
          </a:xfrm>
          <a:prstGeom prst="rect">
            <a:avLst/>
          </a:prstGeom>
        </p:spPr>
        <p:txBody>
          <a:bodyPr bIns="45000" lIns="90000" rIns="90000" tIns="45000"/>
          <a:p>
            <a:pPr>
              <a:lnSpc>
                <a:spcPct val="100000"/>
              </a:lnSpc>
              <a:buFont typeface="Arial"/>
              <a:buChar char="-"/>
            </a:pPr>
            <a:r>
              <a:rPr lang="et-EE" sz="2800">
                <a:solidFill>
                  <a:srgbClr val="0070c0"/>
                </a:solidFill>
                <a:latin typeface="Calibri"/>
              </a:rPr>
              <a:t>Kuriteod ja väärteod  (kindlustatavad piiratud ulatuses õigusabikulud)</a:t>
            </a:r>
            <a:endParaRPr/>
          </a:p>
          <a:p>
            <a:pPr>
              <a:lnSpc>
                <a:spcPct val="100000"/>
              </a:lnSpc>
            </a:pPr>
            <a:endParaRPr/>
          </a:p>
          <a:p>
            <a:pPr>
              <a:lnSpc>
                <a:spcPct val="100000"/>
              </a:lnSpc>
              <a:buFont typeface="Arial"/>
              <a:buChar char="-"/>
            </a:pPr>
            <a:r>
              <a:rPr lang="et-EE" sz="2800">
                <a:solidFill>
                  <a:srgbClr val="0070c0"/>
                </a:solidFill>
                <a:latin typeface="Calibri"/>
              </a:rPr>
              <a:t>tööõigusrikkumised</a:t>
            </a:r>
            <a:endParaRPr/>
          </a:p>
          <a:p>
            <a:pPr>
              <a:lnSpc>
                <a:spcPct val="100000"/>
              </a:lnSpc>
            </a:pP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01" name="Picture 2"/>
          <p:cNvPicPr/>
          <p:nvPr/>
        </p:nvPicPr>
        <p:blipFill>
          <a:blip r:embed="rId1"/>
          <a:stretch>
            <a:fillRect/>
          </a:stretch>
        </p:blipFill>
        <p:spPr>
          <a:xfrm>
            <a:off x="0" y="0"/>
            <a:ext cx="9143280" cy="979920"/>
          </a:xfrm>
          <a:prstGeom prst="rect">
            <a:avLst/>
          </a:prstGeom>
        </p:spPr>
      </p:pic>
      <p:sp>
        <p:nvSpPr>
          <p:cNvPr id="102" name="CustomShape 1"/>
          <p:cNvSpPr/>
          <p:nvPr/>
        </p:nvSpPr>
        <p:spPr>
          <a:xfrm>
            <a:off x="683280" y="1884240"/>
            <a:ext cx="7594200" cy="91296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a:solidFill>
                  <a:srgbClr val="003399"/>
                </a:solidFill>
                <a:latin typeface="Arial"/>
              </a:rPr>
              <a:t>.</a:t>
            </a:r>
            <a:endParaRPr/>
          </a:p>
        </p:txBody>
      </p:sp>
      <p:sp>
        <p:nvSpPr>
          <p:cNvPr id="103" name="CustomShape 2"/>
          <p:cNvSpPr/>
          <p:nvPr/>
        </p:nvSpPr>
        <p:spPr>
          <a:xfrm>
            <a:off x="683280" y="1625760"/>
            <a:ext cx="7771680" cy="719280"/>
          </a:xfrm>
          <a:prstGeom prst="rect">
            <a:avLst/>
          </a:prstGeom>
        </p:spPr>
        <p:txBody>
          <a:bodyPr anchor="ctr" bIns="45000" lIns="90000" rIns="90000" tIns="45000"/>
          <a:p>
            <a:endParaRPr/>
          </a:p>
          <a:p>
            <a:r>
              <a:rPr b="1" lang="et-EE" sz="4000">
                <a:solidFill>
                  <a:srgbClr val="ff0000"/>
                </a:solidFill>
                <a:latin typeface="Calibri"/>
              </a:rPr>
              <a:t>Kindlustusandja hüvitamise kohustuse sõltuvus kindlustuse liigist</a:t>
            </a:r>
            <a:endParaRPr/>
          </a:p>
          <a:p>
            <a:pPr algn="ctr">
              <a:lnSpc>
                <a:spcPct val="100000"/>
              </a:lnSpc>
            </a:pPr>
            <a:endParaRPr/>
          </a:p>
        </p:txBody>
      </p:sp>
      <p:sp>
        <p:nvSpPr>
          <p:cNvPr id="104" name="CustomShape 3"/>
          <p:cNvSpPr/>
          <p:nvPr/>
        </p:nvSpPr>
        <p:spPr>
          <a:xfrm>
            <a:off x="142920" y="2925000"/>
            <a:ext cx="8706600" cy="5112720"/>
          </a:xfrm>
          <a:prstGeom prst="rect">
            <a:avLst/>
          </a:prstGeom>
        </p:spPr>
        <p:txBody>
          <a:bodyPr bIns="45000" lIns="90000" rIns="90000" tIns="45000"/>
          <a:p>
            <a:pPr algn="ctr">
              <a:lnSpc>
                <a:spcPct val="100000"/>
              </a:lnSpc>
            </a:pPr>
            <a:r>
              <a:rPr lang="et-EE" sz="2800">
                <a:solidFill>
                  <a:srgbClr val="000000"/>
                </a:solidFill>
                <a:latin typeface="Calibri"/>
              </a:rPr>
              <a:t>Kohustusliku vastutuskindlustuse korral ei vabane kindlustusandja täitmise kohustusest kannatanu ees ka juhul, kui ta vabaneb täitmise kohustusest kindlustusvõtja ees.   </a:t>
            </a:r>
            <a:endParaRPr/>
          </a:p>
          <a:p>
            <a:pPr algn="ctr">
              <a:lnSpc>
                <a:spcPct val="100000"/>
              </a:lnSpc>
            </a:pPr>
            <a:r>
              <a:rPr lang="et-EE" sz="2800">
                <a:solidFill>
                  <a:srgbClr val="000000"/>
                </a:solidFill>
                <a:latin typeface="Calibri"/>
              </a:rPr>
              <a:t>Õigus esitada regressinõue  tahtlikult põhjustatud kahju korral kahju tekitaja vastu.</a:t>
            </a:r>
            <a:endParaRPr/>
          </a:p>
          <a:p>
            <a:pPr>
              <a:lnSpc>
                <a:spcPct val="100000"/>
              </a:lnSpc>
            </a:pPr>
            <a:endParaRPr/>
          </a:p>
          <a:p>
            <a:pPr>
              <a:lnSpc>
                <a:spcPct val="100000"/>
              </a:lnSpc>
            </a:pP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05" name="Picture 2"/>
          <p:cNvPicPr/>
          <p:nvPr/>
        </p:nvPicPr>
        <p:blipFill>
          <a:blip r:embed="rId1"/>
          <a:stretch>
            <a:fillRect/>
          </a:stretch>
        </p:blipFill>
        <p:spPr>
          <a:xfrm>
            <a:off x="0" y="0"/>
            <a:ext cx="9143280" cy="1129680"/>
          </a:xfrm>
          <a:prstGeom prst="rect">
            <a:avLst/>
          </a:prstGeom>
        </p:spPr>
      </p:pic>
      <p:sp>
        <p:nvSpPr>
          <p:cNvPr id="106" name="CustomShape 1"/>
          <p:cNvSpPr/>
          <p:nvPr/>
        </p:nvSpPr>
        <p:spPr>
          <a:xfrm>
            <a:off x="699120" y="1413000"/>
            <a:ext cx="7594200" cy="1187280"/>
          </a:xfrm>
          <a:prstGeom prst="rect">
            <a:avLst/>
          </a:prstGeom>
        </p:spPr>
        <p:txBody>
          <a:bodyPr bIns="45000" lIns="90000" rIns="90000" tIns="45000"/>
          <a:p>
            <a:pPr>
              <a:lnSpc>
                <a:spcPct val="100000"/>
              </a:lnSpc>
            </a:pPr>
            <a:endParaRPr/>
          </a:p>
          <a:p>
            <a:pPr>
              <a:lnSpc>
                <a:spcPct val="100000"/>
              </a:lnSpc>
            </a:pPr>
            <a:endParaRPr/>
          </a:p>
          <a:p>
            <a:pPr>
              <a:lnSpc>
                <a:spcPct val="100000"/>
              </a:lnSpc>
            </a:pPr>
            <a:r>
              <a:rPr lang="et-EE" sz="2400">
                <a:solidFill>
                  <a:srgbClr val="003399"/>
                </a:solidFill>
                <a:latin typeface="Arial"/>
              </a:rPr>
              <a:t>.</a:t>
            </a:r>
            <a:endParaRPr/>
          </a:p>
        </p:txBody>
      </p:sp>
      <p:sp>
        <p:nvSpPr>
          <p:cNvPr id="107" name="CustomShape 2"/>
          <p:cNvSpPr/>
          <p:nvPr/>
        </p:nvSpPr>
        <p:spPr>
          <a:xfrm>
            <a:off x="506880" y="1413000"/>
            <a:ext cx="7771680" cy="599400"/>
          </a:xfrm>
          <a:prstGeom prst="rect">
            <a:avLst/>
          </a:prstGeom>
        </p:spPr>
        <p:txBody>
          <a:bodyPr anchor="ctr" bIns="45000" lIns="90000" rIns="90000" tIns="45000"/>
          <a:p>
            <a:endParaRPr/>
          </a:p>
          <a:p>
            <a:pPr>
              <a:lnSpc>
                <a:spcPct val="100000"/>
              </a:lnSpc>
            </a:pPr>
            <a:endParaRPr/>
          </a:p>
        </p:txBody>
      </p:sp>
      <p:sp>
        <p:nvSpPr>
          <p:cNvPr id="108" name="CustomShape 3"/>
          <p:cNvSpPr/>
          <p:nvPr/>
        </p:nvSpPr>
        <p:spPr>
          <a:xfrm>
            <a:off x="118800" y="1130400"/>
            <a:ext cx="8906040" cy="5726880"/>
          </a:xfrm>
          <a:prstGeom prst="rect">
            <a:avLst/>
          </a:prstGeom>
        </p:spPr>
        <p:txBody>
          <a:bodyPr bIns="45000" lIns="90000" rIns="90000" tIns="45000"/>
          <a:p>
            <a:pPr>
              <a:lnSpc>
                <a:spcPct val="100000"/>
              </a:lnSpc>
            </a:pPr>
            <a:r>
              <a:rPr b="1" lang="et-EE" sz="3600">
                <a:solidFill>
                  <a:srgbClr val="c00000"/>
                </a:solidFill>
                <a:latin typeface="Calibri"/>
              </a:rPr>
              <a:t>                  </a:t>
            </a:r>
            <a:r>
              <a:rPr b="1" lang="et-EE" sz="3600">
                <a:solidFill>
                  <a:srgbClr val="c00000"/>
                </a:solidFill>
                <a:latin typeface="Calibri"/>
              </a:rPr>
              <a:t>Kahjustatud isiku õigused</a:t>
            </a:r>
            <a:endParaRPr/>
          </a:p>
          <a:p>
            <a:pPr>
              <a:lnSpc>
                <a:spcPct val="100000"/>
              </a:lnSpc>
            </a:pPr>
            <a:endParaRPr/>
          </a:p>
          <a:p>
            <a:pPr>
              <a:lnSpc>
                <a:spcPct val="100000"/>
              </a:lnSpc>
              <a:buFont typeface="Arial"/>
              <a:buChar char="-"/>
            </a:pPr>
            <a:r>
              <a:rPr b="1" lang="et-EE" sz="2800">
                <a:solidFill>
                  <a:srgbClr val="003399"/>
                </a:solidFill>
                <a:latin typeface="Calibri"/>
              </a:rPr>
              <a:t>võib esitada kahju hüvitamise nõude nii kindlustusvõtja kui ka kindlustusandja vastu</a:t>
            </a:r>
            <a:endParaRPr/>
          </a:p>
          <a:p>
            <a:pPr>
              <a:lnSpc>
                <a:spcPct val="100000"/>
              </a:lnSpc>
            </a:pPr>
            <a:endParaRPr/>
          </a:p>
          <a:p>
            <a:pPr>
              <a:lnSpc>
                <a:spcPct val="100000"/>
              </a:lnSpc>
              <a:buFont typeface="Arial"/>
              <a:buChar char="-"/>
            </a:pPr>
            <a:r>
              <a:rPr b="1" lang="et-EE" sz="2800">
                <a:solidFill>
                  <a:srgbClr val="003399"/>
                </a:solidFill>
                <a:latin typeface="Calibri"/>
              </a:rPr>
              <a:t>Kui kahjustatud isik esitab nõudemõlema vastu, siis vastutavad  kindlustusvõtja ja kindlustusandja solidaarvõlgnikena</a:t>
            </a:r>
            <a:endParaRPr/>
          </a:p>
          <a:p>
            <a:pPr>
              <a:lnSpc>
                <a:spcPct val="100000"/>
              </a:lnSpc>
            </a:pPr>
            <a:r>
              <a:rPr lang="et-EE" sz="2800">
                <a:solidFill>
                  <a:srgbClr val="8b8b8b"/>
                </a:solidFill>
                <a:latin typeface="Calibri"/>
              </a:rPr>
              <a:t>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