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75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0080625" cy="7559675"/>
  <p:notesSz cx="6858000" cy="9144000"/>
  <p:defaultTextStyle>
    <a:defPPr>
      <a:defRPr lang="en-US"/>
    </a:defPPr>
    <a:lvl1pPr marL="0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1pPr>
    <a:lvl2pPr marL="481066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2pPr>
    <a:lvl3pPr marL="962132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3pPr>
    <a:lvl4pPr marL="1443198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4pPr>
    <a:lvl5pPr marL="1924263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5pPr>
    <a:lvl6pPr marL="2405329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6pPr>
    <a:lvl7pPr marL="2886395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7pPr>
    <a:lvl8pPr marL="3367461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8pPr>
    <a:lvl9pPr marL="3848527" algn="l" defTabSz="962132" rtl="0" eaLnBrk="1" latinLnBrk="0" hangingPunct="1">
      <a:defRPr sz="18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94662"/>
  </p:normalViewPr>
  <p:slideViewPr>
    <p:cSldViewPr snapToGrid="0" snapToObjects="1" showGuides="1">
      <p:cViewPr>
        <p:scale>
          <a:sx n="80" d="100"/>
          <a:sy n="80" d="100"/>
        </p:scale>
        <p:origin x="-2166" y="-57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DC250-0148-B545-AACB-F39EB01411A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D3B88-82B2-124C-A34E-66992D181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3B88-82B2-124C-A34E-66992D1816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3B88-82B2-124C-A34E-66992D1816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3B88-82B2-124C-A34E-66992D1816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3B88-82B2-124C-A34E-66992D1816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D3B88-82B2-124C-A34E-66992D1816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a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20000" y="1148080"/>
            <a:ext cx="8640000" cy="5871920"/>
          </a:xfrm>
          <a:prstGeom prst="rect">
            <a:avLst/>
          </a:prstGeom>
        </p:spPr>
        <p:txBody>
          <a:bodyPr/>
          <a:lstStyle>
            <a:lvl1pPr marL="576000">
              <a:lnSpc>
                <a:spcPts val="7100"/>
              </a:lnSpc>
              <a:defRPr sz="6500" spc="-100" baseline="0">
                <a:latin typeface="Rubik" charset="0"/>
              </a:defRPr>
            </a:lvl1pPr>
          </a:lstStyle>
          <a:p>
            <a:r>
              <a:rPr lang="en-US" dirty="0" err="1" smtClean="0"/>
              <a:t>Seminari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siia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0000" y="6754002"/>
            <a:ext cx="4722639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t-EE" sz="1200" b="1" kern="1200" baseline="0" dirty="0" smtClean="0">
                <a:solidFill>
                  <a:srgbClr val="333399"/>
                </a:solidFill>
                <a:latin typeface="Rubik" charset="0"/>
                <a:ea typeface="+mn-ea"/>
                <a:cs typeface="+mn-cs"/>
              </a:rPr>
              <a:t>Liisi Uder</a:t>
            </a:r>
          </a:p>
          <a:p>
            <a:r>
              <a:rPr lang="et-EE" sz="1200" kern="1200" baseline="0" dirty="0" smtClean="0">
                <a:solidFill>
                  <a:srgbClr val="333399"/>
                </a:solidFill>
                <a:latin typeface="Rubik" charset="0"/>
                <a:ea typeface="+mn-ea"/>
                <a:cs typeface="+mn-cs"/>
              </a:rPr>
              <a:t>Programmijuht</a:t>
            </a:r>
          </a:p>
          <a:p>
            <a:r>
              <a:rPr lang="en-US" sz="1200" kern="1200" baseline="0" dirty="0" smtClean="0">
                <a:solidFill>
                  <a:srgbClr val="333399"/>
                </a:solidFill>
                <a:latin typeface="Rubik" charset="0"/>
                <a:ea typeface="+mn-ea"/>
                <a:cs typeface="+mn-cs"/>
              </a:rPr>
              <a:t>Eesti </a:t>
            </a:r>
            <a:r>
              <a:rPr lang="en-US" sz="1200" kern="1200" baseline="0" dirty="0" err="1" smtClean="0">
                <a:solidFill>
                  <a:srgbClr val="333399"/>
                </a:solidFill>
                <a:latin typeface="Rubik" charset="0"/>
                <a:ea typeface="+mn-ea"/>
                <a:cs typeface="+mn-cs"/>
              </a:rPr>
              <a:t>Koostöö</a:t>
            </a:r>
            <a:r>
              <a:rPr lang="en-US" sz="1200" kern="1200" baseline="0" dirty="0" smtClean="0">
                <a:solidFill>
                  <a:srgbClr val="333399"/>
                </a:solidFill>
                <a:latin typeface="Rubik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rgbClr val="333399"/>
                </a:solidFill>
                <a:latin typeface="Rubik" charset="0"/>
                <a:ea typeface="+mn-ea"/>
                <a:cs typeface="+mn-cs"/>
              </a:rPr>
              <a:t>Kogu</a:t>
            </a:r>
            <a:endParaRPr lang="en-US" dirty="0"/>
          </a:p>
        </p:txBody>
      </p:sp>
      <p:pic>
        <p:nvPicPr>
          <p:cNvPr id="6" name="Picture 5" descr="Pension2050_logo_sin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6356" y="6295697"/>
            <a:ext cx="3504269" cy="12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õh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540000"/>
            <a:ext cx="8640000" cy="6480000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5pPr marL="1728000" indent="288000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defRPr sz="2000" baseline="0">
                <a:latin typeface="Rubik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2254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e küsimu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0000" y="7020000"/>
            <a:ext cx="684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Seminari pealkiri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00000" y="7020000"/>
            <a:ext cx="7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333399"/>
                </a:solidFill>
              </a:defRPr>
            </a:lvl1pPr>
          </a:lstStyle>
          <a:p>
            <a:fld id="{13A2C3E1-6B71-4144-8898-0A78C2ABED3C}" type="slidenum">
              <a:rPr lang="en-US" smtClean="0"/>
              <a:pPr/>
              <a:t>‹#›</a:t>
            </a:fld>
            <a:r>
              <a:rPr lang="en-US" dirty="0" smtClean="0"/>
              <a:t> / x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20000" y="251999"/>
            <a:ext cx="1800000" cy="2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srgbClr val="333399"/>
                </a:solidFill>
                <a:latin typeface="Rubik" charset="0"/>
              </a:rPr>
              <a:t>Pension 2050</a:t>
            </a:r>
            <a:endParaRPr lang="en-US" sz="1200" baseline="0" dirty="0">
              <a:solidFill>
                <a:srgbClr val="333399"/>
              </a:solidFill>
              <a:latin typeface="Rubik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40000"/>
            <a:ext cx="8640000" cy="6480000"/>
          </a:xfrm>
        </p:spPr>
        <p:txBody>
          <a:bodyPr/>
          <a:lstStyle>
            <a:lvl1pPr>
              <a:defRPr baseline="0">
                <a:latin typeface="Rubik Light" charset="0"/>
              </a:defRPr>
            </a:lvl1pPr>
            <a:lvl2pPr>
              <a:lnSpc>
                <a:spcPts val="5300"/>
              </a:lnSpc>
              <a:spcAft>
                <a:spcPts val="1000"/>
              </a:spcAft>
              <a:defRPr sz="5000" spc="-100" baseline="0">
                <a:latin typeface="Rubik" charset="0"/>
              </a:defRPr>
            </a:lvl2pPr>
          </a:lstStyle>
          <a:p>
            <a:pPr lvl="0"/>
            <a:r>
              <a:rPr lang="en-US" dirty="0" err="1" smtClean="0"/>
              <a:t>Väike</a:t>
            </a:r>
            <a:r>
              <a:rPr lang="en-US" dirty="0" smtClean="0"/>
              <a:t> </a:t>
            </a:r>
            <a:r>
              <a:rPr lang="en-US" dirty="0" err="1" smtClean="0"/>
              <a:t>alapealkiri</a:t>
            </a:r>
            <a:endParaRPr lang="en-US" dirty="0" smtClean="0"/>
          </a:p>
          <a:p>
            <a:pPr lvl="1"/>
            <a:r>
              <a:rPr lang="en-US" dirty="0" err="1" smtClean="0"/>
              <a:t>Suur</a:t>
            </a:r>
            <a:r>
              <a:rPr lang="en-US" dirty="0" smtClean="0"/>
              <a:t> </a:t>
            </a:r>
            <a:r>
              <a:rPr lang="en-US" dirty="0" err="1" smtClean="0"/>
              <a:t>küsimus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0000" y="7020000"/>
            <a:ext cx="6840000" cy="288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Seminari pealkiri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00000" y="7020000"/>
            <a:ext cx="720000" cy="288000"/>
          </a:xfrm>
          <a:prstGeom prst="rect">
            <a:avLst/>
          </a:prstGeom>
        </p:spPr>
        <p:txBody>
          <a:bodyPr/>
          <a:lstStyle/>
          <a:p>
            <a:fld id="{13A2C3E1-6B71-4144-8898-0A78C2ABED3C}" type="slidenum">
              <a:rPr lang="en-US" smtClean="0"/>
              <a:pPr/>
              <a:t>‹#›</a:t>
            </a:fld>
            <a:r>
              <a:rPr lang="en-US" dirty="0" smtClean="0"/>
              <a:t> / x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9680" y="3700544"/>
            <a:ext cx="8708480" cy="28469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000" baseline="0" dirty="0" err="1" smtClean="0">
                <a:solidFill>
                  <a:srgbClr val="333399"/>
                </a:solidFill>
                <a:latin typeface="Rubik Medium" charset="0"/>
              </a:rPr>
              <a:t>Liisi</a:t>
            </a:r>
            <a:r>
              <a:rPr lang="en-US" sz="3000" baseline="0" dirty="0" smtClean="0">
                <a:solidFill>
                  <a:srgbClr val="333399"/>
                </a:solidFill>
                <a:latin typeface="Rubik Medium" charset="0"/>
              </a:rPr>
              <a:t> </a:t>
            </a:r>
            <a:r>
              <a:rPr lang="en-US" sz="3000" baseline="0" dirty="0" err="1" smtClean="0">
                <a:solidFill>
                  <a:srgbClr val="333399"/>
                </a:solidFill>
                <a:latin typeface="Rubik Medium" charset="0"/>
              </a:rPr>
              <a:t>Uder</a:t>
            </a:r>
            <a:endParaRPr lang="en-US" sz="3000" baseline="0" dirty="0" smtClean="0">
              <a:solidFill>
                <a:srgbClr val="333399"/>
              </a:solidFill>
              <a:latin typeface="Rubik Medium" charset="0"/>
            </a:endParaRPr>
          </a:p>
          <a:p>
            <a:pPr>
              <a:lnSpc>
                <a:spcPts val="3700"/>
              </a:lnSpc>
            </a:pPr>
            <a:r>
              <a:rPr lang="en-US" sz="3000" baseline="0" dirty="0" err="1" smtClean="0">
                <a:solidFill>
                  <a:srgbClr val="333399"/>
                </a:solidFill>
                <a:latin typeface="Rubik Light" charset="0"/>
              </a:rPr>
              <a:t>programmijuht</a:t>
            </a:r>
            <a:endParaRPr lang="en-US" sz="3000" baseline="0" dirty="0" smtClean="0">
              <a:solidFill>
                <a:srgbClr val="333399"/>
              </a:solidFill>
              <a:latin typeface="Rubik Light" charset="0"/>
            </a:endParaRPr>
          </a:p>
          <a:p>
            <a:pPr>
              <a:lnSpc>
                <a:spcPts val="3700"/>
              </a:lnSpc>
            </a:pPr>
            <a:r>
              <a:rPr lang="en-US" sz="3000" u="none" baseline="0" dirty="0" smtClean="0">
                <a:solidFill>
                  <a:srgbClr val="333399"/>
                </a:solidFill>
                <a:latin typeface="Rubik Light" charset="0"/>
              </a:rPr>
              <a:t>liisi.uder@kogu.ee</a:t>
            </a:r>
          </a:p>
          <a:p>
            <a:pPr>
              <a:lnSpc>
                <a:spcPts val="3700"/>
              </a:lnSpc>
            </a:pPr>
            <a:r>
              <a:rPr lang="en-US" sz="3000" baseline="0" dirty="0" err="1" smtClean="0">
                <a:solidFill>
                  <a:srgbClr val="333399"/>
                </a:solidFill>
                <a:latin typeface="Rubik Light" charset="0"/>
              </a:rPr>
              <a:t>Eesti</a:t>
            </a:r>
            <a:r>
              <a:rPr lang="en-US" sz="3000" baseline="0" dirty="0" smtClean="0">
                <a:solidFill>
                  <a:srgbClr val="333399"/>
                </a:solidFill>
                <a:latin typeface="Rubik Light" charset="0"/>
              </a:rPr>
              <a:t> </a:t>
            </a:r>
            <a:r>
              <a:rPr lang="en-US" sz="3000" baseline="0" dirty="0" err="1" smtClean="0">
                <a:solidFill>
                  <a:srgbClr val="333399"/>
                </a:solidFill>
                <a:latin typeface="Rubik Light" charset="0"/>
              </a:rPr>
              <a:t>Koostöö</a:t>
            </a:r>
            <a:r>
              <a:rPr lang="en-US" sz="3000" baseline="0" dirty="0" smtClean="0">
                <a:solidFill>
                  <a:srgbClr val="333399"/>
                </a:solidFill>
                <a:latin typeface="Rubik Light" charset="0"/>
              </a:rPr>
              <a:t> </a:t>
            </a:r>
            <a:r>
              <a:rPr lang="en-US" sz="3000" baseline="0" dirty="0" err="1" smtClean="0">
                <a:solidFill>
                  <a:srgbClr val="333399"/>
                </a:solidFill>
                <a:latin typeface="Rubik Light" charset="0"/>
              </a:rPr>
              <a:t>Kogu</a:t>
            </a:r>
            <a:endParaRPr lang="en-US" sz="3000" baseline="0" dirty="0" smtClean="0">
              <a:solidFill>
                <a:srgbClr val="333399"/>
              </a:solidFill>
              <a:latin typeface="Rubik Light" charset="0"/>
            </a:endParaRPr>
          </a:p>
          <a:p>
            <a:pPr>
              <a:lnSpc>
                <a:spcPts val="3700"/>
              </a:lnSpc>
            </a:pPr>
            <a:r>
              <a:rPr lang="en-US" sz="3000" baseline="0" dirty="0" smtClean="0">
                <a:solidFill>
                  <a:srgbClr val="333399"/>
                </a:solidFill>
                <a:latin typeface="Rubik Light" charset="0"/>
              </a:rPr>
              <a:t>www.kogu.ee/pension2050</a:t>
            </a:r>
          </a:p>
          <a:p>
            <a:pPr>
              <a:lnSpc>
                <a:spcPts val="3700"/>
              </a:lnSpc>
            </a:pPr>
            <a:r>
              <a:rPr lang="en-US" sz="3000" baseline="0" dirty="0" err="1" smtClean="0">
                <a:solidFill>
                  <a:srgbClr val="333399"/>
                </a:solidFill>
                <a:latin typeface="Rubik Light" charset="0"/>
              </a:rPr>
              <a:t>Blogi</a:t>
            </a:r>
            <a:r>
              <a:rPr lang="en-US" sz="3000" baseline="0" dirty="0" smtClean="0">
                <a:solidFill>
                  <a:srgbClr val="333399"/>
                </a:solidFill>
                <a:latin typeface="Rubik Light" charset="0"/>
              </a:rPr>
              <a:t>: pension2050.kogu.ee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0" y="2279627"/>
            <a:ext cx="664464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540000"/>
            <a:ext cx="8640000" cy="64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 smtClean="0"/>
          </a:p>
          <a:p>
            <a:pPr lvl="1"/>
            <a:r>
              <a:rPr lang="en-US" dirty="0" err="1" smtClean="0"/>
              <a:t>Nooleta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Noolega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Kriipsuga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 smtClean="0"/>
          </a:p>
        </p:txBody>
      </p:sp>
      <p:pic>
        <p:nvPicPr>
          <p:cNvPr id="6" name="Picture 5" descr="Pension2050_logo_sinine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90822" y="325"/>
            <a:ext cx="2435424" cy="8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3700"/>
        </a:lnSpc>
        <a:spcBef>
          <a:spcPts val="0"/>
        </a:spcBef>
        <a:spcAft>
          <a:spcPts val="1000"/>
        </a:spcAft>
        <a:buFontTx/>
        <a:buNone/>
        <a:defRPr sz="3000" b="0" i="0" kern="1200" baseline="0">
          <a:solidFill>
            <a:schemeClr val="tx1"/>
          </a:solidFill>
          <a:latin typeface="Rubik Medium" charset="0"/>
          <a:ea typeface="+mn-ea"/>
          <a:cs typeface="+mn-cs"/>
        </a:defRPr>
      </a:lvl1pPr>
      <a:lvl2pPr marL="576000" indent="0" algn="l" defTabSz="1007943" rtl="0" eaLnBrk="1" latinLnBrk="0" hangingPunct="1">
        <a:lnSpc>
          <a:spcPts val="3700"/>
        </a:lnSpc>
        <a:spcBef>
          <a:spcPts val="551"/>
        </a:spcBef>
        <a:buFontTx/>
        <a:buNone/>
        <a:defRPr sz="3000" kern="1200" baseline="0">
          <a:solidFill>
            <a:schemeClr val="tx1"/>
          </a:solidFill>
          <a:latin typeface="Rubik Light" charset="0"/>
          <a:ea typeface="+mn-ea"/>
          <a:cs typeface="+mn-cs"/>
        </a:defRPr>
      </a:lvl2pPr>
      <a:lvl3pPr marL="1152000" indent="-576000" algn="l" defTabSz="1007943" rtl="0" eaLnBrk="1" latinLnBrk="0" hangingPunct="1">
        <a:lnSpc>
          <a:spcPts val="3700"/>
        </a:lnSpc>
        <a:spcBef>
          <a:spcPts val="0"/>
        </a:spcBef>
        <a:buSzPct val="60000"/>
        <a:buFontTx/>
        <a:buBlip>
          <a:blip r:embed="rId7"/>
        </a:buBlip>
        <a:defRPr sz="3000" kern="1200" baseline="0">
          <a:solidFill>
            <a:schemeClr val="tx1"/>
          </a:solidFill>
          <a:latin typeface="Rubik Light" charset="0"/>
          <a:ea typeface="+mn-ea"/>
          <a:cs typeface="+mn-cs"/>
        </a:defRPr>
      </a:lvl3pPr>
      <a:lvl4pPr marL="1728000" indent="-576000" algn="l" defTabSz="1007943" rtl="0" eaLnBrk="1" latinLnBrk="0" hangingPunct="1">
        <a:lnSpc>
          <a:spcPts val="3700"/>
        </a:lnSpc>
        <a:spcBef>
          <a:spcPts val="0"/>
        </a:spcBef>
        <a:buSzPct val="60000"/>
        <a:buFontTx/>
        <a:buBlip>
          <a:blip r:embed="rId8"/>
        </a:buBlip>
        <a:defRPr sz="3000" kern="1200" baseline="0">
          <a:solidFill>
            <a:schemeClr val="tx1"/>
          </a:solidFill>
          <a:latin typeface="Rubik Light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gif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Kõrvalpilk Eesti meditsiinist </a:t>
            </a:r>
          </a:p>
        </p:txBody>
      </p:sp>
    </p:spTree>
    <p:extLst>
      <p:ext uri="{BB962C8B-B14F-4D97-AF65-F5344CB8AC3E}">
        <p14:creationId xmlns:p14="http://schemas.microsoft.com/office/powerpoint/2010/main" val="15148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isi jooni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6" y="831270"/>
            <a:ext cx="9856519" cy="6298357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29106" y="641268"/>
            <a:ext cx="9501782" cy="6662056"/>
          </a:xfrm>
        </p:spPr>
        <p:txBody>
          <a:bodyPr>
            <a:normAutofit/>
          </a:bodyPr>
          <a:lstStyle/>
          <a:p>
            <a:r>
              <a:rPr lang="et-EE" sz="3600" dirty="0" smtClean="0"/>
              <a:t>Ravikärjekordade kasvukõver ja sündmused tervishoius</a:t>
            </a:r>
            <a:endParaRPr lang="et-EE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45029" y="6768935"/>
            <a:ext cx="6008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>
                <a:latin typeface="Rubik Light" pitchFamily="2" charset="-79"/>
                <a:cs typeface="Rubik Light" pitchFamily="2" charset="-79"/>
              </a:rPr>
              <a:t>Allikas: Eesti Haigekassa andmed, Riigikontrolli arvutused</a:t>
            </a:r>
            <a:endParaRPr lang="et-EE" sz="1400" i="1" dirty="0">
              <a:latin typeface="Rubik Light" pitchFamily="2" charset="-79"/>
              <a:cs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4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0000" y="997527"/>
            <a:ext cx="8640000" cy="6022472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Kui tervishoiu </a:t>
            </a:r>
            <a:r>
              <a:rPr lang="et-EE" dirty="0"/>
              <a:t>rahastamine kasvab, siis tuleks WHO </a:t>
            </a:r>
            <a:r>
              <a:rPr lang="et-EE" dirty="0" smtClean="0"/>
              <a:t>metoodika </a:t>
            </a:r>
            <a:r>
              <a:rPr lang="et-EE" dirty="0"/>
              <a:t>kohaselt </a:t>
            </a:r>
            <a:r>
              <a:rPr lang="et-EE" dirty="0" smtClean="0"/>
              <a:t>seda raha </a:t>
            </a:r>
            <a:r>
              <a:rPr lang="et-EE" dirty="0"/>
              <a:t>kasutada kolme probleemi lahendamiseks</a:t>
            </a:r>
            <a:r>
              <a:rPr lang="et-EE" dirty="0" smtClean="0"/>
              <a:t>:</a:t>
            </a:r>
          </a:p>
          <a:p>
            <a:endParaRPr lang="et-EE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dirty="0"/>
              <a:t>suurendada ravikindlustatute osakaalu</a:t>
            </a:r>
            <a:r>
              <a:rPr lang="et-EE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dirty="0"/>
              <a:t>vähendada teenuste/ravimite eest tasumise omaosalust patsientidel</a:t>
            </a:r>
            <a:r>
              <a:rPr lang="et-EE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t-EE" dirty="0"/>
              <a:t>suurendada tervishoiuteenuste kättesaadavust – suurem valik teenuseid ja/või lühemad järjekorrad.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164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0000" y="1104405"/>
            <a:ext cx="8640000" cy="6115791"/>
          </a:xfrm>
        </p:spPr>
        <p:txBody>
          <a:bodyPr/>
          <a:lstStyle/>
          <a:p>
            <a:r>
              <a:rPr lang="et-EE" dirty="0" smtClean="0"/>
              <a:t>Sama kehtib ka vastupidi. Kui raha on vähe, siis on järgmised võimalused:</a:t>
            </a:r>
          </a:p>
          <a:p>
            <a:endParaRPr lang="et-EE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t-EE" dirty="0" smtClean="0"/>
              <a:t>Vähendada ravikindlustatute osakaalu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t-EE" dirty="0" smtClean="0"/>
              <a:t>Suurendada omaosalust teenuste/ravimite eest tasumisel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t-EE" dirty="0" smtClean="0"/>
              <a:t>Vähendada tervishoiuteenuste kättesaadavust- vähem teenuseid ja/või pikemad järjekorrad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327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t-EE" sz="3600" dirty="0" smtClean="0"/>
          </a:p>
          <a:p>
            <a:r>
              <a:rPr lang="et-EE" sz="3600" dirty="0" smtClean="0"/>
              <a:t>Seni on kõik kulgenud isevoolu teed</a:t>
            </a:r>
          </a:p>
          <a:p>
            <a:endParaRPr lang="et-EE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Solidaarsuse põhimõttest on kinni peetud, kuid tegelikkuses oleme seda </a:t>
            </a:r>
            <a:r>
              <a:rPr lang="et-EE" dirty="0" smtClean="0"/>
              <a:t>kaotamas 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Omaosalus on püsinud sama (peamiselt ravimipoliitiliste otsuste tõttu</a:t>
            </a:r>
            <a:r>
              <a:rPr lang="et-EE" dirty="0" smtClean="0"/>
              <a:t>), kuid kauaks?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Tervishoiuteenuste kättesaadavus on vähenenud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33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0000" y="760020"/>
            <a:ext cx="8640000" cy="6259979"/>
          </a:xfrm>
        </p:spPr>
        <p:txBody>
          <a:bodyPr/>
          <a:lstStyle/>
          <a:p>
            <a:r>
              <a:rPr lang="et-EE" sz="2800" dirty="0" smtClean="0"/>
              <a:t>Julged otsused on vajalikud, sest</a:t>
            </a:r>
          </a:p>
          <a:p>
            <a:endParaRPr lang="et-EE" sz="2800" dirty="0"/>
          </a:p>
          <a:p>
            <a:pPr marL="514350" indent="-514350">
              <a:buAutoNum type="arabicParenR"/>
            </a:pPr>
            <a:r>
              <a:rPr lang="et-EE" sz="2800" dirty="0" smtClean="0"/>
              <a:t>Et kõigil oleks selge, kelle ja mille peale nad tervishoius loota saavad</a:t>
            </a:r>
          </a:p>
          <a:p>
            <a:pPr marL="514350" indent="-514350">
              <a:buAutoNum type="arabicParenR"/>
            </a:pPr>
            <a:endParaRPr lang="et-EE" sz="2800" dirty="0" smtClean="0"/>
          </a:p>
          <a:p>
            <a:pPr marL="514350" indent="-514350">
              <a:buAutoNum type="arabicParenR"/>
            </a:pPr>
            <a:r>
              <a:rPr lang="et-EE" sz="2800" dirty="0" smtClean="0"/>
              <a:t>Suurendab isiklikku vastutust laiemas mõttes</a:t>
            </a:r>
          </a:p>
          <a:p>
            <a:pPr marL="514350" indent="-514350">
              <a:buAutoNum type="arabicParenR"/>
            </a:pPr>
            <a:endParaRPr lang="et-EE" sz="2800" dirty="0" smtClean="0"/>
          </a:p>
          <a:p>
            <a:pPr marL="514350" indent="-514350">
              <a:buAutoNum type="arabicParenR"/>
            </a:pPr>
            <a:r>
              <a:rPr lang="et-EE" sz="2800" dirty="0" smtClean="0"/>
              <a:t>Annab võimaluse vaadata tulevikku ja tegeleda veel muude oluliste teemadega valdkonnas (kvaliteet näiteks)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386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smtClean="0"/>
              <a:t>Pikem perspektiiv – kui see mis kohe (üleeile) vaja  teha, on tehtud!</a:t>
            </a:r>
          </a:p>
          <a:p>
            <a:endParaRPr lang="et-EE" dirty="0"/>
          </a:p>
          <a:p>
            <a:r>
              <a:rPr lang="et-EE" dirty="0" smtClean="0"/>
              <a:t>Isikliku vastutuse võtmine oma tervise eest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t-EE" dirty="0"/>
              <a:t>	</a:t>
            </a:r>
            <a:r>
              <a:rPr lang="et-EE" dirty="0" smtClean="0"/>
              <a:t>suhtumise muutmine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t-EE" dirty="0"/>
              <a:t>	</a:t>
            </a:r>
            <a:r>
              <a:rPr lang="et-EE" dirty="0" smtClean="0"/>
              <a:t>see ei juhtu iseenesest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t-EE" dirty="0"/>
              <a:t>	</a:t>
            </a:r>
            <a:r>
              <a:rPr lang="et-EE" dirty="0" smtClean="0"/>
              <a:t>peab olema juhitud tegevus</a:t>
            </a:r>
          </a:p>
          <a:p>
            <a:endParaRPr lang="et-EE" dirty="0"/>
          </a:p>
          <a:p>
            <a:r>
              <a:rPr lang="et-EE" dirty="0" smtClean="0"/>
              <a:t>Sest tervishoid on valdkond, kus töö tulemus tihti sõltub ka tellija materjalist.</a:t>
            </a:r>
          </a:p>
        </p:txBody>
      </p:sp>
    </p:spTree>
    <p:extLst>
      <p:ext uri="{BB962C8B-B14F-4D97-AF65-F5344CB8AC3E}">
        <p14:creationId xmlns:p14="http://schemas.microsoft.com/office/powerpoint/2010/main" val="9446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titled-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744" y="-681800"/>
            <a:ext cx="10214369" cy="8443356"/>
          </a:xfrm>
          <a:prstGeom prst="rect">
            <a:avLst/>
          </a:prstGeom>
        </p:spPr>
      </p:pic>
      <p:pic>
        <p:nvPicPr>
          <p:cNvPr id="7" name="Picture 6" descr="syriaflagimag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7" y="3362434"/>
            <a:ext cx="1537882" cy="1025767"/>
          </a:xfrm>
          <a:prstGeom prst="rect">
            <a:avLst/>
          </a:prstGeom>
        </p:spPr>
      </p:pic>
      <p:pic>
        <p:nvPicPr>
          <p:cNvPr id="8" name="Picture 7" descr="1280px-Flag_of_Syria_2011,_observed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1" y="5331112"/>
            <a:ext cx="1546858" cy="1030836"/>
          </a:xfrm>
          <a:prstGeom prst="rect">
            <a:avLst/>
          </a:prstGeom>
        </p:spPr>
      </p:pic>
      <p:pic>
        <p:nvPicPr>
          <p:cNvPr id="9" name="Picture 8" descr="Al_Qaeda_flag5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09" y="3362434"/>
            <a:ext cx="1540191" cy="1025767"/>
          </a:xfrm>
          <a:prstGeom prst="rect">
            <a:avLst/>
          </a:prstGeom>
        </p:spPr>
      </p:pic>
      <p:pic>
        <p:nvPicPr>
          <p:cNvPr id="10" name="Picture 9" descr="Flag_of_Syrian_Kurdistan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09" y="576551"/>
            <a:ext cx="1443495" cy="1028491"/>
          </a:xfrm>
          <a:prstGeom prst="rect">
            <a:avLst/>
          </a:prstGeom>
        </p:spPr>
      </p:pic>
      <p:pic>
        <p:nvPicPr>
          <p:cNvPr id="11" name="Picture 10" descr="eglarg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60" y="4527604"/>
            <a:ext cx="743415" cy="496707"/>
          </a:xfrm>
          <a:prstGeom prst="rect">
            <a:avLst/>
          </a:prstGeom>
        </p:spPr>
      </p:pic>
      <p:pic>
        <p:nvPicPr>
          <p:cNvPr id="12" name="Picture 11" descr="Flag_of_the_People's_Republic_of_China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60" y="5091716"/>
            <a:ext cx="744964" cy="496643"/>
          </a:xfrm>
          <a:prstGeom prst="rect">
            <a:avLst/>
          </a:prstGeom>
        </p:spPr>
      </p:pic>
      <p:pic>
        <p:nvPicPr>
          <p:cNvPr id="13" name="Picture 12" descr="iraqflagimage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9" y="5082758"/>
            <a:ext cx="758023" cy="505601"/>
          </a:xfrm>
          <a:prstGeom prst="rect">
            <a:avLst/>
          </a:prstGeom>
        </p:spPr>
      </p:pic>
      <p:pic>
        <p:nvPicPr>
          <p:cNvPr id="14" name="Picture 13" descr="salarge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18" y="7062968"/>
            <a:ext cx="744131" cy="496707"/>
          </a:xfrm>
          <a:prstGeom prst="rect">
            <a:avLst/>
          </a:prstGeom>
        </p:spPr>
      </p:pic>
      <p:pic>
        <p:nvPicPr>
          <p:cNvPr id="15" name="Picture 14" descr="Flag_of_France.sv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09" y="7062968"/>
            <a:ext cx="745352" cy="496707"/>
          </a:xfrm>
          <a:prstGeom prst="rect">
            <a:avLst/>
          </a:prstGeom>
        </p:spPr>
      </p:pic>
      <p:pic>
        <p:nvPicPr>
          <p:cNvPr id="16" name="Picture 15" descr="jordanflagimage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74" y="6520227"/>
            <a:ext cx="993412" cy="496706"/>
          </a:xfrm>
          <a:prstGeom prst="rect">
            <a:avLst/>
          </a:prstGeom>
        </p:spPr>
      </p:pic>
      <p:pic>
        <p:nvPicPr>
          <p:cNvPr id="18" name="Picture 17" descr="Qatar-flag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94" y="6520227"/>
            <a:ext cx="735515" cy="499773"/>
          </a:xfrm>
          <a:prstGeom prst="rect">
            <a:avLst/>
          </a:prstGeom>
        </p:spPr>
      </p:pic>
      <p:pic>
        <p:nvPicPr>
          <p:cNvPr id="19" name="Picture 18" descr="USAFlag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1" y="6520227"/>
            <a:ext cx="749294" cy="499773"/>
          </a:xfrm>
          <a:prstGeom prst="rect">
            <a:avLst/>
          </a:prstGeom>
        </p:spPr>
      </p:pic>
      <p:pic>
        <p:nvPicPr>
          <p:cNvPr id="20" name="Picture 19" descr="belgium-flag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76551"/>
            <a:ext cx="753011" cy="502007"/>
          </a:xfrm>
          <a:prstGeom prst="rect">
            <a:avLst/>
          </a:prstGeom>
        </p:spPr>
      </p:pic>
      <p:pic>
        <p:nvPicPr>
          <p:cNvPr id="21" name="Picture 20" descr="USAFlag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17" y="1160130"/>
            <a:ext cx="749294" cy="499773"/>
          </a:xfrm>
          <a:prstGeom prst="rect">
            <a:avLst/>
          </a:prstGeom>
        </p:spPr>
      </p:pic>
      <p:pic>
        <p:nvPicPr>
          <p:cNvPr id="22" name="Picture 21" descr="Flag_of_France.sv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62" y="1163196"/>
            <a:ext cx="745352" cy="496707"/>
          </a:xfrm>
          <a:prstGeom prst="rect">
            <a:avLst/>
          </a:prstGeom>
        </p:spPr>
      </p:pic>
      <p:pic>
        <p:nvPicPr>
          <p:cNvPr id="23" name="Picture 22" descr="Flag_of_Denmark.sv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62" y="576551"/>
            <a:ext cx="745352" cy="486021"/>
          </a:xfrm>
          <a:prstGeom prst="rect">
            <a:avLst/>
          </a:prstGeom>
        </p:spPr>
      </p:pic>
      <p:pic>
        <p:nvPicPr>
          <p:cNvPr id="24" name="Picture 23" descr="1280px-Flag_of_the_United_Kingdom.svg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1163196"/>
            <a:ext cx="720000" cy="540313"/>
          </a:xfrm>
          <a:prstGeom prst="rect">
            <a:avLst/>
          </a:prstGeom>
        </p:spPr>
      </p:pic>
      <p:pic>
        <p:nvPicPr>
          <p:cNvPr id="25" name="Picture 24" descr="downloa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576551"/>
            <a:ext cx="905081" cy="483496"/>
          </a:xfrm>
          <a:prstGeom prst="rect">
            <a:avLst/>
          </a:prstGeom>
        </p:spPr>
      </p:pic>
      <p:pic>
        <p:nvPicPr>
          <p:cNvPr id="27" name="Picture 26" descr="TurkeyFlag4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57791" y="7062968"/>
            <a:ext cx="745061" cy="496707"/>
          </a:xfrm>
          <a:prstGeom prst="rect">
            <a:avLst/>
          </a:prstGeom>
        </p:spPr>
      </p:pic>
      <p:pic>
        <p:nvPicPr>
          <p:cNvPr id="28" name="Picture 27" descr="russian-flag9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6539" y="4527604"/>
            <a:ext cx="743415" cy="4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38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sz="3600" dirty="0" smtClean="0"/>
          </a:p>
          <a:p>
            <a:r>
              <a:rPr lang="et-EE" sz="3600" dirty="0" smtClean="0"/>
              <a:t>Eesti tervishoiu suured plussid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Solidaarsus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Kõrgelt kvalifitseeritud personal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Efektiivsus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Palju süsteemi uuringuid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148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Eesti tervishoiu </a:t>
            </a:r>
            <a:r>
              <a:rPr lang="et-EE" sz="3600" dirty="0" smtClean="0"/>
              <a:t>miinused</a:t>
            </a:r>
          </a:p>
          <a:p>
            <a:endParaRPr lang="et-E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dirty="0" smtClean="0"/>
              <a:t>Raha vähe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dirty="0" smtClean="0"/>
              <a:t>Inimesi vähe (nii personali kui ka patsiente)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200" dirty="0" smtClean="0"/>
              <a:t>Isikliku vastutuse puudumine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3200" dirty="0"/>
          </a:p>
          <a:p>
            <a:r>
              <a:rPr lang="et-EE" sz="3200" dirty="0" smtClean="0"/>
              <a:t>Peamine küsimus, kas suudame plussid nii hästi ära kasutada, et miinused nullida?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6269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0000" y="712518"/>
            <a:ext cx="8640000" cy="6307481"/>
          </a:xfrm>
        </p:spPr>
        <p:txBody>
          <a:bodyPr/>
          <a:lstStyle/>
          <a:p>
            <a:r>
              <a:rPr lang="fi-FI" sz="3600" dirty="0"/>
              <a:t>Eesti Haigekassa 4 aasta kulude ja kulude katteallikate planeerimise </a:t>
            </a:r>
            <a:r>
              <a:rPr lang="et-EE" sz="3600" dirty="0" smtClean="0"/>
              <a:t>põhimõtted</a:t>
            </a:r>
            <a:endParaRPr lang="fi-FI" sz="3600" dirty="0"/>
          </a:p>
          <a:p>
            <a:r>
              <a:rPr lang="fi-FI" dirty="0"/>
              <a:t>põhimõtted aastateks</a:t>
            </a:r>
          </a:p>
          <a:p>
            <a:endParaRPr lang="et-E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94428"/>
              </p:ext>
            </p:extLst>
          </p:nvPr>
        </p:nvGraphicFramePr>
        <p:xfrm>
          <a:off x="720001" y="1555668"/>
          <a:ext cx="8412124" cy="5464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4833"/>
                <a:gridCol w="1787667"/>
                <a:gridCol w="1794876"/>
                <a:gridCol w="1362374"/>
                <a:gridCol w="1362374"/>
              </a:tblGrid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2017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2018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2019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2020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2016 prognoos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1094,5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1169,9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1236,0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1298,1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1106,6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1173,7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1244,1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1313,8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-12,1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-3,9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-8,1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-15,7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2015 prognoos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1057,7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1126,9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1195,9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1064,8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1126,8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1193,1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-7,1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2,8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2014 prognoos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1073,3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1151,8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1080,6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1152,7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433"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-7,3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-0,9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Samal ajal riigi eelarvestrateegia</a:t>
            </a:r>
          </a:p>
          <a:p>
            <a:endParaRPr lang="et-EE" sz="3600" dirty="0"/>
          </a:p>
          <a:p>
            <a:endParaRPr lang="et-EE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86673"/>
              </p:ext>
            </p:extLst>
          </p:nvPr>
        </p:nvGraphicFramePr>
        <p:xfrm>
          <a:off x="719993" y="1757546"/>
          <a:ext cx="8388380" cy="5262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340"/>
                <a:gridCol w="1198340"/>
                <a:gridCol w="1198340"/>
                <a:gridCol w="1198340"/>
                <a:gridCol w="1198340"/>
                <a:gridCol w="1198340"/>
                <a:gridCol w="1198340"/>
              </a:tblGrid>
              <a:tr h="1315614">
                <a:tc>
                  <a:txBody>
                    <a:bodyPr/>
                    <a:lstStyle/>
                    <a:p>
                      <a:pPr algn="l" fontAlgn="b"/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>
                          <a:effectLst/>
                        </a:rPr>
                        <a:t>2014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>
                          <a:effectLst/>
                        </a:rPr>
                        <a:t>2015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>
                          <a:effectLst/>
                        </a:rPr>
                        <a:t>2016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>
                          <a:effectLst/>
                        </a:rPr>
                        <a:t>2017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>
                          <a:effectLst/>
                        </a:rPr>
                        <a:t>2018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2019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15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RES 2014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-12,9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2,5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2,4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5,9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15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RES 2015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1,8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-4,3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-6,5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-7,2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-11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15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RES 2016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-1,2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-0,6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-0,2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Kõrvutame kahte 2016. aastal tehtud prognoosi</a:t>
            </a:r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07258"/>
              </p:ext>
            </p:extLst>
          </p:nvPr>
        </p:nvGraphicFramePr>
        <p:xfrm>
          <a:off x="1116283" y="1935678"/>
          <a:ext cx="7897090" cy="3966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418"/>
                <a:gridCol w="1579418"/>
                <a:gridCol w="1579418"/>
                <a:gridCol w="1579418"/>
                <a:gridCol w="1579418"/>
              </a:tblGrid>
              <a:tr h="1322119"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2017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>
                          <a:effectLst/>
                        </a:rPr>
                        <a:t>2018</a:t>
                      </a:r>
                      <a:endParaRPr lang="et-EE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2019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21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RES 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-1,2</a:t>
                      </a:r>
                      <a:endParaRPr lang="et-E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-0,6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-0,2</a:t>
                      </a:r>
                      <a:endParaRPr lang="et-EE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221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EHK prognoos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-12,1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-3,9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-8,1</a:t>
                      </a:r>
                      <a:endParaRPr lang="et-EE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b="1" i="1" dirty="0" smtClean="0">
              <a:solidFill>
                <a:srgbClr val="0070C0"/>
              </a:solidFill>
            </a:endParaRPr>
          </a:p>
          <a:p>
            <a:endParaRPr lang="et-EE" b="1" i="1" dirty="0" smtClean="0">
              <a:solidFill>
                <a:srgbClr val="0070C0"/>
              </a:solidFill>
            </a:endParaRPr>
          </a:p>
          <a:p>
            <a:endParaRPr lang="et-EE" b="1" i="1" dirty="0">
              <a:solidFill>
                <a:srgbClr val="0070C0"/>
              </a:solidFill>
            </a:endParaRPr>
          </a:p>
          <a:p>
            <a:r>
              <a:rPr lang="et-EE" b="1" i="1" dirty="0" smtClean="0">
                <a:solidFill>
                  <a:srgbClr val="0070C0"/>
                </a:solidFill>
              </a:rPr>
              <a:t>„ ... Otsuseid </a:t>
            </a:r>
            <a:r>
              <a:rPr lang="et-EE" b="1" i="1" dirty="0">
                <a:solidFill>
                  <a:srgbClr val="0070C0"/>
                </a:solidFill>
              </a:rPr>
              <a:t>oleks pidanud tegema varem, praegu lapitakse juba tekkinud auku ja seetõttu sisulisi valikuid ei </a:t>
            </a:r>
            <a:r>
              <a:rPr lang="et-EE" b="1" i="1" dirty="0" smtClean="0">
                <a:solidFill>
                  <a:srgbClr val="0070C0"/>
                </a:solidFill>
              </a:rPr>
              <a:t>ole" </a:t>
            </a:r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pPr algn="r"/>
            <a:r>
              <a:rPr lang="et-EE" dirty="0" smtClean="0"/>
              <a:t>peaminister </a:t>
            </a:r>
            <a:r>
              <a:rPr lang="et-EE" dirty="0"/>
              <a:t>Taavi Rõivas 31.08.2016 (sotsiaalminister </a:t>
            </a:r>
            <a:r>
              <a:rPr lang="et-EE" dirty="0" smtClean="0"/>
              <a:t>2012–2014)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96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0000" y="961901"/>
            <a:ext cx="8640000" cy="6058099"/>
          </a:xfrm>
        </p:spPr>
        <p:txBody>
          <a:bodyPr>
            <a:normAutofit fontScale="92500"/>
          </a:bodyPr>
          <a:lstStyle/>
          <a:p>
            <a:r>
              <a:rPr lang="et-EE" sz="3600" dirty="0" smtClean="0"/>
              <a:t>Mäng numbritega ei vii meid parema tervishoiuni, veel vähem parema terviseni</a:t>
            </a:r>
          </a:p>
          <a:p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Tänu uuringutele teame, mida teha.</a:t>
            </a:r>
          </a:p>
          <a:p>
            <a:pPr marL="1033200" lvl="1" indent="-457200">
              <a:buFont typeface="Arial" panose="020B0604020202020204" pitchFamily="34" charset="0"/>
              <a:buChar char="•"/>
            </a:pPr>
            <a:r>
              <a:rPr lang="et-EE" dirty="0" smtClean="0"/>
              <a:t>Sotsiaalmaksu tõstmine? Riigieelarvest esmatasandi rahastamine? Hoolduskindlustus?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Tänu arvutustele teame palju raha on vaja? (või siis ei tea)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smtClean="0"/>
              <a:t>Tegemata on otsused – miks see halb on?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2767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nsion205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9531FF7A-27B4-954B-9466-0F535E5DFD7B}" vid="{BB4FA674-C5E2-DC4B-A6CF-CA1BA0262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Pension2050</Template>
  <TotalTime>1409</TotalTime>
  <Words>427</Words>
  <Application>Microsoft Office PowerPoint</Application>
  <PresentationFormat>Custom</PresentationFormat>
  <Paragraphs>155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Pension2050</vt:lpstr>
      <vt:lpstr>Kõrvalpilk Eesti meditsiinist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 pealkiri</dc:title>
  <dc:creator>kasutaja</dc:creator>
  <cp:lastModifiedBy>kasutaja</cp:lastModifiedBy>
  <cp:revision>31</cp:revision>
  <dcterms:created xsi:type="dcterms:W3CDTF">2016-10-10T07:15:37Z</dcterms:created>
  <dcterms:modified xsi:type="dcterms:W3CDTF">2016-12-13T07:47:43Z</dcterms:modified>
</cp:coreProperties>
</file>